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18"/>
  </p:notesMasterIdLst>
  <p:sldIdLst>
    <p:sldId id="633" r:id="rId2"/>
    <p:sldId id="634" r:id="rId3"/>
    <p:sldId id="635" r:id="rId4"/>
    <p:sldId id="644" r:id="rId5"/>
    <p:sldId id="639" r:id="rId6"/>
    <p:sldId id="636" r:id="rId7"/>
    <p:sldId id="645" r:id="rId8"/>
    <p:sldId id="647" r:id="rId9"/>
    <p:sldId id="642" r:id="rId10"/>
    <p:sldId id="646" r:id="rId11"/>
    <p:sldId id="649" r:id="rId12"/>
    <p:sldId id="641" r:id="rId13"/>
    <p:sldId id="643" r:id="rId14"/>
    <p:sldId id="650" r:id="rId15"/>
    <p:sldId id="640" r:id="rId16"/>
    <p:sldId id="619" r:id="rId17"/>
  </p:sldIdLst>
  <p:sldSz cx="8128000" cy="4572000"/>
  <p:notesSz cx="6797675" cy="9929813"/>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0">
          <p15:clr>
            <a:srgbClr val="A4A3A4"/>
          </p15:clr>
        </p15:guide>
        <p15:guide id="2" pos="25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vtandil ghoghoberidze" initials="Ag" lastIdx="4" clrIdx="0">
    <p:extLst>
      <p:ext uri="{19B8F6BF-5375-455C-9EA6-DF929625EA0E}">
        <p15:presenceInfo xmlns:p15="http://schemas.microsoft.com/office/powerpoint/2012/main" userId="S-1-5-21-222363083-3194350417-1342096669-1153" providerId="AD"/>
      </p:ext>
    </p:extLst>
  </p:cmAuthor>
  <p:cmAuthor id="2" name="Ana Ugulava" initials="AU" lastIdx="8" clrIdx="1">
    <p:extLst>
      <p:ext uri="{19B8F6BF-5375-455C-9EA6-DF929625EA0E}">
        <p15:presenceInfo xmlns:p15="http://schemas.microsoft.com/office/powerpoint/2012/main" userId="S-1-5-21-222363083-3194350417-1342096669-16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385A"/>
    <a:srgbClr val="2E75B6"/>
    <a:srgbClr val="003B5D"/>
    <a:srgbClr val="ECF3FA"/>
    <a:srgbClr val="05284A"/>
    <a:srgbClr val="E59115"/>
    <a:srgbClr val="50B9EE"/>
    <a:srgbClr val="595959"/>
    <a:srgbClr val="EDB80D"/>
    <a:srgbClr val="3232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6437" autoAdjust="0"/>
    <p:restoredTop sz="95250" autoAdjust="0"/>
  </p:normalViewPr>
  <p:slideViewPr>
    <p:cSldViewPr snapToGrid="0">
      <p:cViewPr varScale="1">
        <p:scale>
          <a:sx n="109" d="100"/>
          <a:sy n="109" d="100"/>
        </p:scale>
        <p:origin x="126" y="90"/>
      </p:cViewPr>
      <p:guideLst>
        <p:guide orient="horz" pos="1440"/>
        <p:guide pos="256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00A44D37-2D51-422C-9E3A-B060B8C30EE2}" type="datetimeFigureOut">
              <a:rPr lang="en-US" smtClean="0"/>
              <a:t>Tue 09.07.24</a:t>
            </a:fld>
            <a:endParaRPr lang="en-US" dirty="0"/>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2B49BC68-6990-4F59-9C76-A20A3FAD96D3}" type="slidenum">
              <a:rPr lang="en-US" smtClean="0"/>
              <a:t>‹#›</a:t>
            </a:fld>
            <a:endParaRPr lang="en-US" dirty="0"/>
          </a:p>
        </p:txBody>
      </p:sp>
    </p:spTree>
    <p:extLst>
      <p:ext uri="{BB962C8B-B14F-4D97-AF65-F5344CB8AC3E}">
        <p14:creationId xmlns:p14="http://schemas.microsoft.com/office/powerpoint/2010/main" val="374113968"/>
      </p:ext>
    </p:extLst>
  </p:cSld>
  <p:clrMap bg1="lt1" tx1="dk1" bg2="lt2" tx2="dk2" accent1="accent1" accent2="accent2" accent3="accent3" accent4="accent4" accent5="accent5" accent6="accent6" hlink="hlink" folHlink="folHlink"/>
  <p:notesStyle>
    <a:lvl1pPr marL="0" algn="l" defTabSz="658368" rtl="0" eaLnBrk="1" latinLnBrk="0" hangingPunct="1">
      <a:defRPr sz="864" kern="1200">
        <a:solidFill>
          <a:schemeClr val="tx1"/>
        </a:solidFill>
        <a:latin typeface="+mn-lt"/>
        <a:ea typeface="+mn-ea"/>
        <a:cs typeface="+mn-cs"/>
      </a:defRPr>
    </a:lvl1pPr>
    <a:lvl2pPr marL="329184" algn="l" defTabSz="658368" rtl="0" eaLnBrk="1" latinLnBrk="0" hangingPunct="1">
      <a:defRPr sz="864" kern="1200">
        <a:solidFill>
          <a:schemeClr val="tx1"/>
        </a:solidFill>
        <a:latin typeface="+mn-lt"/>
        <a:ea typeface="+mn-ea"/>
        <a:cs typeface="+mn-cs"/>
      </a:defRPr>
    </a:lvl2pPr>
    <a:lvl3pPr marL="658368" algn="l" defTabSz="658368" rtl="0" eaLnBrk="1" latinLnBrk="0" hangingPunct="1">
      <a:defRPr sz="864" kern="1200">
        <a:solidFill>
          <a:schemeClr val="tx1"/>
        </a:solidFill>
        <a:latin typeface="+mn-lt"/>
        <a:ea typeface="+mn-ea"/>
        <a:cs typeface="+mn-cs"/>
      </a:defRPr>
    </a:lvl3pPr>
    <a:lvl4pPr marL="987552" algn="l" defTabSz="658368" rtl="0" eaLnBrk="1" latinLnBrk="0" hangingPunct="1">
      <a:defRPr sz="864" kern="1200">
        <a:solidFill>
          <a:schemeClr val="tx1"/>
        </a:solidFill>
        <a:latin typeface="+mn-lt"/>
        <a:ea typeface="+mn-ea"/>
        <a:cs typeface="+mn-cs"/>
      </a:defRPr>
    </a:lvl4pPr>
    <a:lvl5pPr marL="1316736" algn="l" defTabSz="658368" rtl="0" eaLnBrk="1" latinLnBrk="0" hangingPunct="1">
      <a:defRPr sz="864" kern="1200">
        <a:solidFill>
          <a:schemeClr val="tx1"/>
        </a:solidFill>
        <a:latin typeface="+mn-lt"/>
        <a:ea typeface="+mn-ea"/>
        <a:cs typeface="+mn-cs"/>
      </a:defRPr>
    </a:lvl5pPr>
    <a:lvl6pPr marL="1645920" algn="l" defTabSz="658368" rtl="0" eaLnBrk="1" latinLnBrk="0" hangingPunct="1">
      <a:defRPr sz="864" kern="1200">
        <a:solidFill>
          <a:schemeClr val="tx1"/>
        </a:solidFill>
        <a:latin typeface="+mn-lt"/>
        <a:ea typeface="+mn-ea"/>
        <a:cs typeface="+mn-cs"/>
      </a:defRPr>
    </a:lvl6pPr>
    <a:lvl7pPr marL="1975104" algn="l" defTabSz="658368" rtl="0" eaLnBrk="1" latinLnBrk="0" hangingPunct="1">
      <a:defRPr sz="864" kern="1200">
        <a:solidFill>
          <a:schemeClr val="tx1"/>
        </a:solidFill>
        <a:latin typeface="+mn-lt"/>
        <a:ea typeface="+mn-ea"/>
        <a:cs typeface="+mn-cs"/>
      </a:defRPr>
    </a:lvl7pPr>
    <a:lvl8pPr marL="2304288" algn="l" defTabSz="658368" rtl="0" eaLnBrk="1" latinLnBrk="0" hangingPunct="1">
      <a:defRPr sz="864" kern="1200">
        <a:solidFill>
          <a:schemeClr val="tx1"/>
        </a:solidFill>
        <a:latin typeface="+mn-lt"/>
        <a:ea typeface="+mn-ea"/>
        <a:cs typeface="+mn-cs"/>
      </a:defRPr>
    </a:lvl8pPr>
    <a:lvl9pPr marL="2633472" algn="l" defTabSz="658368" rtl="0" eaLnBrk="1" latinLnBrk="0" hangingPunct="1">
      <a:defRPr sz="86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49BC68-6990-4F59-9C76-A20A3FAD96D3}" type="slidenum">
              <a:rPr lang="en-US" smtClean="0"/>
              <a:t>16</a:t>
            </a:fld>
            <a:endParaRPr lang="en-US" dirty="0"/>
          </a:p>
        </p:txBody>
      </p:sp>
    </p:spTree>
    <p:extLst>
      <p:ext uri="{BB962C8B-B14F-4D97-AF65-F5344CB8AC3E}">
        <p14:creationId xmlns:p14="http://schemas.microsoft.com/office/powerpoint/2010/main" val="3257677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7C59F-4A8B-45A3-B831-9A2A28ACE968}"/>
              </a:ext>
            </a:extLst>
          </p:cNvPr>
          <p:cNvSpPr>
            <a:spLocks noGrp="1"/>
          </p:cNvSpPr>
          <p:nvPr>
            <p:ph type="ctrTitle"/>
          </p:nvPr>
        </p:nvSpPr>
        <p:spPr>
          <a:xfrm>
            <a:off x="1016000" y="748242"/>
            <a:ext cx="6096000" cy="1591733"/>
          </a:xfrm>
        </p:spPr>
        <p:txBody>
          <a:bodyPr anchor="b"/>
          <a:lstStyle>
            <a:lvl1pPr algn="ctr">
              <a:defRPr sz="4000"/>
            </a:lvl1pPr>
          </a:lstStyle>
          <a:p>
            <a:r>
              <a:rPr lang="en-US"/>
              <a:t>Click to edit Master title style</a:t>
            </a:r>
            <a:endParaRPr lang="ka-GE"/>
          </a:p>
        </p:txBody>
      </p:sp>
      <p:sp>
        <p:nvSpPr>
          <p:cNvPr id="3" name="Subtitle 2">
            <a:extLst>
              <a:ext uri="{FF2B5EF4-FFF2-40B4-BE49-F238E27FC236}">
                <a16:creationId xmlns:a16="http://schemas.microsoft.com/office/drawing/2014/main" id="{2BCD2452-7CE9-4562-AC42-A281A7BAB23B}"/>
              </a:ext>
            </a:extLst>
          </p:cNvPr>
          <p:cNvSpPr>
            <a:spLocks noGrp="1"/>
          </p:cNvSpPr>
          <p:nvPr>
            <p:ph type="subTitle" idx="1"/>
          </p:nvPr>
        </p:nvSpPr>
        <p:spPr>
          <a:xfrm>
            <a:off x="1016000" y="2401359"/>
            <a:ext cx="6096000" cy="1103841"/>
          </a:xfrm>
        </p:spPr>
        <p:txBody>
          <a:bodyPr/>
          <a:lstStyle>
            <a:lvl1pPr marL="0" indent="0" algn="ctr">
              <a:buNone/>
              <a:defRPr sz="1600"/>
            </a:lvl1pPr>
            <a:lvl2pPr marL="304815" indent="0" algn="ctr">
              <a:buNone/>
              <a:defRPr sz="1333"/>
            </a:lvl2pPr>
            <a:lvl3pPr marL="609630" indent="0" algn="ctr">
              <a:buNone/>
              <a:defRPr sz="1200"/>
            </a:lvl3pPr>
            <a:lvl4pPr marL="914446" indent="0" algn="ctr">
              <a:buNone/>
              <a:defRPr sz="1067"/>
            </a:lvl4pPr>
            <a:lvl5pPr marL="1219261" indent="0" algn="ctr">
              <a:buNone/>
              <a:defRPr sz="1067"/>
            </a:lvl5pPr>
            <a:lvl6pPr marL="1524076" indent="0" algn="ctr">
              <a:buNone/>
              <a:defRPr sz="1067"/>
            </a:lvl6pPr>
            <a:lvl7pPr marL="1828891" indent="0" algn="ctr">
              <a:buNone/>
              <a:defRPr sz="1067"/>
            </a:lvl7pPr>
            <a:lvl8pPr marL="2133707" indent="0" algn="ctr">
              <a:buNone/>
              <a:defRPr sz="1067"/>
            </a:lvl8pPr>
            <a:lvl9pPr marL="2438522" indent="0" algn="ctr">
              <a:buNone/>
              <a:defRPr sz="1067"/>
            </a:lvl9pPr>
          </a:lstStyle>
          <a:p>
            <a:r>
              <a:rPr lang="en-US"/>
              <a:t>Click to edit Master subtitle style</a:t>
            </a:r>
            <a:endParaRPr lang="ka-GE"/>
          </a:p>
        </p:txBody>
      </p:sp>
      <p:sp>
        <p:nvSpPr>
          <p:cNvPr id="4" name="Date Placeholder 3">
            <a:extLst>
              <a:ext uri="{FF2B5EF4-FFF2-40B4-BE49-F238E27FC236}">
                <a16:creationId xmlns:a16="http://schemas.microsoft.com/office/drawing/2014/main" id="{036FC2E6-659C-4C13-A062-07E700B10D4B}"/>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5" name="Footer Placeholder 4">
            <a:extLst>
              <a:ext uri="{FF2B5EF4-FFF2-40B4-BE49-F238E27FC236}">
                <a16:creationId xmlns:a16="http://schemas.microsoft.com/office/drawing/2014/main" id="{B657F629-C954-4651-A75D-A9AAE92D08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FFBCB0-D0B4-4CED-980B-5EFECB16F411}"/>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37243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8062-A347-482C-9688-82E14BC817A8}"/>
              </a:ext>
            </a:extLst>
          </p:cNvPr>
          <p:cNvSpPr>
            <a:spLocks noGrp="1"/>
          </p:cNvSpPr>
          <p:nvPr>
            <p:ph type="title"/>
          </p:nvPr>
        </p:nvSpPr>
        <p:spPr/>
        <p:txBody>
          <a:bodyPr/>
          <a:lstStyle/>
          <a:p>
            <a:r>
              <a:rPr lang="en-US"/>
              <a:t>Click to edit Master title style</a:t>
            </a:r>
            <a:endParaRPr lang="ka-GE"/>
          </a:p>
        </p:txBody>
      </p:sp>
      <p:sp>
        <p:nvSpPr>
          <p:cNvPr id="3" name="Vertical Text Placeholder 2">
            <a:extLst>
              <a:ext uri="{FF2B5EF4-FFF2-40B4-BE49-F238E27FC236}">
                <a16:creationId xmlns:a16="http://schemas.microsoft.com/office/drawing/2014/main" id="{3DE07808-E1F3-4F73-A691-D09E71BD533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4" name="Date Placeholder 3">
            <a:extLst>
              <a:ext uri="{FF2B5EF4-FFF2-40B4-BE49-F238E27FC236}">
                <a16:creationId xmlns:a16="http://schemas.microsoft.com/office/drawing/2014/main" id="{8FFB1A14-C2BE-4F96-B957-E998753C952B}"/>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5" name="Footer Placeholder 4">
            <a:extLst>
              <a:ext uri="{FF2B5EF4-FFF2-40B4-BE49-F238E27FC236}">
                <a16:creationId xmlns:a16="http://schemas.microsoft.com/office/drawing/2014/main" id="{582EB0A5-53EB-4864-9B46-24A43C59A8B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BD2EF0-8CF4-464E-9B31-E4E9761B74DE}"/>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4754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7FCB9B-CE36-4CFF-93E8-AB46160E0252}"/>
              </a:ext>
            </a:extLst>
          </p:cNvPr>
          <p:cNvSpPr>
            <a:spLocks noGrp="1"/>
          </p:cNvSpPr>
          <p:nvPr>
            <p:ph type="title" orient="vert"/>
          </p:nvPr>
        </p:nvSpPr>
        <p:spPr>
          <a:xfrm>
            <a:off x="5816600" y="243417"/>
            <a:ext cx="1752600" cy="3874559"/>
          </a:xfrm>
        </p:spPr>
        <p:txBody>
          <a:bodyPr vert="eaVert"/>
          <a:lstStyle/>
          <a:p>
            <a:r>
              <a:rPr lang="en-US"/>
              <a:t>Click to edit Master title style</a:t>
            </a:r>
            <a:endParaRPr lang="ka-GE"/>
          </a:p>
        </p:txBody>
      </p:sp>
      <p:sp>
        <p:nvSpPr>
          <p:cNvPr id="3" name="Vertical Text Placeholder 2">
            <a:extLst>
              <a:ext uri="{FF2B5EF4-FFF2-40B4-BE49-F238E27FC236}">
                <a16:creationId xmlns:a16="http://schemas.microsoft.com/office/drawing/2014/main" id="{4432A79F-545D-43CB-BBB1-70CA8302B08F}"/>
              </a:ext>
            </a:extLst>
          </p:cNvPr>
          <p:cNvSpPr>
            <a:spLocks noGrp="1"/>
          </p:cNvSpPr>
          <p:nvPr>
            <p:ph type="body" orient="vert" idx="1"/>
          </p:nvPr>
        </p:nvSpPr>
        <p:spPr>
          <a:xfrm>
            <a:off x="558800" y="243417"/>
            <a:ext cx="5156200" cy="387455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4" name="Date Placeholder 3">
            <a:extLst>
              <a:ext uri="{FF2B5EF4-FFF2-40B4-BE49-F238E27FC236}">
                <a16:creationId xmlns:a16="http://schemas.microsoft.com/office/drawing/2014/main" id="{9CD29EA4-32B7-4B57-8242-A6D917639701}"/>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5" name="Footer Placeholder 4">
            <a:extLst>
              <a:ext uri="{FF2B5EF4-FFF2-40B4-BE49-F238E27FC236}">
                <a16:creationId xmlns:a16="http://schemas.microsoft.com/office/drawing/2014/main" id="{2BE1F802-D047-4180-99A9-E01B17930B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BBCFBC-C44B-4A0C-AF72-48F4326E2D9A}"/>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4256924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ustom Layout">
    <p:spTree>
      <p:nvGrpSpPr>
        <p:cNvPr id="1" name=""/>
        <p:cNvGrpSpPr/>
        <p:nvPr/>
      </p:nvGrpSpPr>
      <p:grpSpPr>
        <a:xfrm>
          <a:off x="0" y="0"/>
          <a:ext cx="0" cy="0"/>
          <a:chOff x="0" y="0"/>
          <a:chExt cx="0" cy="0"/>
        </a:xfrm>
      </p:grpSpPr>
      <p:sp>
        <p:nvSpPr>
          <p:cNvPr id="97" name="Slide Number"/>
          <p:cNvSpPr txBox="1">
            <a:spLocks noGrp="1"/>
          </p:cNvSpPr>
          <p:nvPr>
            <p:ph type="sldNum" sz="quarter" idx="2"/>
          </p:nvPr>
        </p:nvSpPr>
        <p:spPr>
          <a:xfrm>
            <a:off x="6829384" y="280706"/>
            <a:ext cx="385059" cy="276679"/>
          </a:xfrm>
          <a:prstGeom prst="rect">
            <a:avLst/>
          </a:prstGeom>
        </p:spPr>
        <p:txBody>
          <a:bodyPr/>
          <a:lstStyle>
            <a:lvl1pPr algn="ctr">
              <a:defRPr sz="1065">
                <a:solidFill>
                  <a:srgbClr val="003B5D"/>
                </a:solidFill>
                <a:latin typeface="IntroW01-BlackInlineCaps"/>
                <a:ea typeface="IntroW01-BlackInlineCaps"/>
                <a:cs typeface="IntroW01-BlackInlineCaps"/>
                <a:sym typeface="IntroW01-BlackInlineCaps"/>
              </a:defRPr>
            </a:lvl1pPr>
          </a:lstStyle>
          <a:p>
            <a:fld id="{86CB4B4D-7CA3-9044-876B-883B54F8677D}" type="slidenum">
              <a:t>‹#›</a:t>
            </a:fld>
            <a:endParaRPr dirty="0"/>
          </a:p>
        </p:txBody>
      </p:sp>
      <p:sp>
        <p:nvSpPr>
          <p:cNvPr id="98" name="Title Text"/>
          <p:cNvSpPr txBox="1">
            <a:spLocks noGrp="1"/>
          </p:cNvSpPr>
          <p:nvPr>
            <p:ph type="title"/>
          </p:nvPr>
        </p:nvSpPr>
        <p:spPr>
          <a:xfrm>
            <a:off x="98176" y="-45080"/>
            <a:ext cx="6528719" cy="883710"/>
          </a:xfrm>
          <a:prstGeom prst="rect">
            <a:avLst/>
          </a:prstGeom>
        </p:spPr>
        <p:txBody>
          <a:bodyPr/>
          <a:lstStyle>
            <a:lvl1pPr>
              <a:defRPr sz="1420" b="1">
                <a:solidFill>
                  <a:srgbClr val="808080"/>
                </a:solidFill>
                <a:latin typeface="BPG Nino Mtavruli"/>
                <a:ea typeface="BPG Nino Mtavruli"/>
                <a:cs typeface="BPG Nino Mtavruli"/>
                <a:sym typeface="BPG Nino Mtavruli"/>
              </a:defRPr>
            </a:lvl1pPr>
          </a:lstStyle>
          <a:p>
            <a:r>
              <a:t>Title Text</a:t>
            </a:r>
          </a:p>
        </p:txBody>
      </p:sp>
      <p:sp>
        <p:nvSpPr>
          <p:cNvPr id="10" name="Rectangle 9">
            <a:extLst>
              <a:ext uri="{FF2B5EF4-FFF2-40B4-BE49-F238E27FC236}">
                <a16:creationId xmlns:a16="http://schemas.microsoft.com/office/drawing/2014/main" id="{A101F435-78B1-49DC-AE87-82BD6A230878}"/>
              </a:ext>
            </a:extLst>
          </p:cNvPr>
          <p:cNvSpPr/>
          <p:nvPr userDrawn="1"/>
        </p:nvSpPr>
        <p:spPr>
          <a:xfrm>
            <a:off x="-5484" y="0"/>
            <a:ext cx="45719" cy="4572001"/>
          </a:xfrm>
          <a:prstGeom prst="rect">
            <a:avLst/>
          </a:prstGeom>
          <a:solidFill>
            <a:srgbClr val="50B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20" dirty="0"/>
          </a:p>
        </p:txBody>
      </p:sp>
      <p:sp>
        <p:nvSpPr>
          <p:cNvPr id="11" name="Straight Connector 10">
            <a:extLst>
              <a:ext uri="{FF2B5EF4-FFF2-40B4-BE49-F238E27FC236}">
                <a16:creationId xmlns:a16="http://schemas.microsoft.com/office/drawing/2014/main" id="{170812C5-15EE-4A2F-BE4E-45F2589534FB}"/>
              </a:ext>
            </a:extLst>
          </p:cNvPr>
          <p:cNvSpPr/>
          <p:nvPr userDrawn="1"/>
        </p:nvSpPr>
        <p:spPr>
          <a:xfrm>
            <a:off x="159831" y="654319"/>
            <a:ext cx="2908702" cy="1"/>
          </a:xfrm>
          <a:prstGeom prst="line">
            <a:avLst/>
          </a:prstGeom>
          <a:ln w="6350">
            <a:solidFill>
              <a:srgbClr val="ECB800"/>
            </a:solidFill>
            <a:miter/>
          </a:ln>
        </p:spPr>
        <p:txBody>
          <a:bodyPr lIns="36057" rIns="36057"/>
          <a:lstStyle/>
          <a:p>
            <a:endParaRPr sz="1420" dirty="0"/>
          </a:p>
        </p:txBody>
      </p:sp>
      <p:grpSp>
        <p:nvGrpSpPr>
          <p:cNvPr id="13" name="Group 7">
            <a:extLst>
              <a:ext uri="{FF2B5EF4-FFF2-40B4-BE49-F238E27FC236}">
                <a16:creationId xmlns:a16="http://schemas.microsoft.com/office/drawing/2014/main" id="{500FAE3F-D7DA-456F-8405-264A8EB8D93B}"/>
              </a:ext>
            </a:extLst>
          </p:cNvPr>
          <p:cNvGrpSpPr/>
          <p:nvPr userDrawn="1"/>
        </p:nvGrpSpPr>
        <p:grpSpPr>
          <a:xfrm>
            <a:off x="7214443" y="152461"/>
            <a:ext cx="21357" cy="504292"/>
            <a:chOff x="0" y="0"/>
            <a:chExt cx="32035" cy="756437"/>
          </a:xfrm>
        </p:grpSpPr>
        <p:sp>
          <p:nvSpPr>
            <p:cNvPr id="14" name="Rectangle 9">
              <a:extLst>
                <a:ext uri="{FF2B5EF4-FFF2-40B4-BE49-F238E27FC236}">
                  <a16:creationId xmlns:a16="http://schemas.microsoft.com/office/drawing/2014/main" id="{3D79109B-2F9D-4C59-9D0B-42C621920D20}"/>
                </a:ext>
              </a:extLst>
            </p:cNvPr>
            <p:cNvSpPr/>
            <p:nvPr/>
          </p:nvSpPr>
          <p:spPr>
            <a:xfrm rot="5400000">
              <a:off x="-104858" y="104857"/>
              <a:ext cx="241751" cy="32036"/>
            </a:xfrm>
            <a:prstGeom prst="rect">
              <a:avLst/>
            </a:prstGeom>
            <a:solidFill>
              <a:srgbClr val="D9D9D9"/>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sz="1065" dirty="0"/>
            </a:p>
          </p:txBody>
        </p:sp>
        <p:sp>
          <p:nvSpPr>
            <p:cNvPr id="15" name="Rectangle 10">
              <a:extLst>
                <a:ext uri="{FF2B5EF4-FFF2-40B4-BE49-F238E27FC236}">
                  <a16:creationId xmlns:a16="http://schemas.microsoft.com/office/drawing/2014/main" id="{CD287CBF-A530-495E-AED7-3DACEAB0DA7F}"/>
                </a:ext>
              </a:extLst>
            </p:cNvPr>
            <p:cNvSpPr/>
            <p:nvPr/>
          </p:nvSpPr>
          <p:spPr>
            <a:xfrm rot="5400000">
              <a:off x="-104858" y="362201"/>
              <a:ext cx="241751" cy="32036"/>
            </a:xfrm>
            <a:prstGeom prst="rect">
              <a:avLst/>
            </a:prstGeom>
            <a:solidFill>
              <a:srgbClr val="ECB8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sz="1065" dirty="0"/>
            </a:p>
          </p:txBody>
        </p:sp>
        <p:sp>
          <p:nvSpPr>
            <p:cNvPr id="16" name="Rectangle 11">
              <a:extLst>
                <a:ext uri="{FF2B5EF4-FFF2-40B4-BE49-F238E27FC236}">
                  <a16:creationId xmlns:a16="http://schemas.microsoft.com/office/drawing/2014/main" id="{5C7913A2-88FC-428F-8265-2915D01C133B}"/>
                </a:ext>
              </a:extLst>
            </p:cNvPr>
            <p:cNvSpPr/>
            <p:nvPr/>
          </p:nvSpPr>
          <p:spPr>
            <a:xfrm rot="5400000">
              <a:off x="-104858" y="619545"/>
              <a:ext cx="241751" cy="32036"/>
            </a:xfrm>
            <a:prstGeom prst="rect">
              <a:avLst/>
            </a:prstGeom>
            <a:solidFill>
              <a:srgbClr val="003B5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sz="1065" dirty="0"/>
            </a:p>
          </p:txBody>
        </p:sp>
      </p:grpSp>
      <p:pic>
        <p:nvPicPr>
          <p:cNvPr id="18" name="Graphic 8">
            <a:extLst>
              <a:ext uri="{FF2B5EF4-FFF2-40B4-BE49-F238E27FC236}">
                <a16:creationId xmlns:a16="http://schemas.microsoft.com/office/drawing/2014/main" id="{47B65608-DCD3-4B68-8814-29CF1AEFD210}"/>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7329603" y="98960"/>
            <a:ext cx="798397" cy="595630"/>
          </a:xfrm>
          <a:prstGeom prst="rect">
            <a:avLst/>
          </a:prstGeom>
        </p:spPr>
      </p:pic>
    </p:spTree>
    <p:extLst>
      <p:ext uri="{BB962C8B-B14F-4D97-AF65-F5344CB8AC3E}">
        <p14:creationId xmlns:p14="http://schemas.microsoft.com/office/powerpoint/2010/main" val="366459867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E52E9-F433-4F76-B391-A17EE79ED77C}"/>
              </a:ext>
            </a:extLst>
          </p:cNvPr>
          <p:cNvSpPr>
            <a:spLocks noGrp="1"/>
          </p:cNvSpPr>
          <p:nvPr>
            <p:ph type="title"/>
          </p:nvPr>
        </p:nvSpPr>
        <p:spPr/>
        <p:txBody>
          <a:bodyPr/>
          <a:lstStyle/>
          <a:p>
            <a:r>
              <a:rPr lang="en-US"/>
              <a:t>Click to edit Master title style</a:t>
            </a:r>
            <a:endParaRPr lang="ka-GE"/>
          </a:p>
        </p:txBody>
      </p:sp>
      <p:sp>
        <p:nvSpPr>
          <p:cNvPr id="3" name="Content Placeholder 2">
            <a:extLst>
              <a:ext uri="{FF2B5EF4-FFF2-40B4-BE49-F238E27FC236}">
                <a16:creationId xmlns:a16="http://schemas.microsoft.com/office/drawing/2014/main" id="{27618AA9-DD60-482C-8BF1-413B202D2BE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4" name="Date Placeholder 3">
            <a:extLst>
              <a:ext uri="{FF2B5EF4-FFF2-40B4-BE49-F238E27FC236}">
                <a16:creationId xmlns:a16="http://schemas.microsoft.com/office/drawing/2014/main" id="{0F78CFCD-530B-4E8F-9F59-BD0410538B56}"/>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5" name="Footer Placeholder 4">
            <a:extLst>
              <a:ext uri="{FF2B5EF4-FFF2-40B4-BE49-F238E27FC236}">
                <a16:creationId xmlns:a16="http://schemas.microsoft.com/office/drawing/2014/main" id="{F3665F5D-317A-406C-8E93-D4FDE11D78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3852B2-ABBD-41D3-BAAD-6D8CE046F43E}"/>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1937615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232CA-7B03-4D03-A012-5A9C636514E8}"/>
              </a:ext>
            </a:extLst>
          </p:cNvPr>
          <p:cNvSpPr>
            <a:spLocks noGrp="1"/>
          </p:cNvSpPr>
          <p:nvPr>
            <p:ph type="title"/>
          </p:nvPr>
        </p:nvSpPr>
        <p:spPr>
          <a:xfrm>
            <a:off x="554567" y="1139826"/>
            <a:ext cx="7010400" cy="1901825"/>
          </a:xfrm>
        </p:spPr>
        <p:txBody>
          <a:bodyPr anchor="b"/>
          <a:lstStyle>
            <a:lvl1pPr>
              <a:defRPr sz="4000"/>
            </a:lvl1pPr>
          </a:lstStyle>
          <a:p>
            <a:r>
              <a:rPr lang="en-US"/>
              <a:t>Click to edit Master title style</a:t>
            </a:r>
            <a:endParaRPr lang="ka-GE"/>
          </a:p>
        </p:txBody>
      </p:sp>
      <p:sp>
        <p:nvSpPr>
          <p:cNvPr id="3" name="Text Placeholder 2">
            <a:extLst>
              <a:ext uri="{FF2B5EF4-FFF2-40B4-BE49-F238E27FC236}">
                <a16:creationId xmlns:a16="http://schemas.microsoft.com/office/drawing/2014/main" id="{927ADC99-F334-4F06-B36D-4AB0DE6A00D5}"/>
              </a:ext>
            </a:extLst>
          </p:cNvPr>
          <p:cNvSpPr>
            <a:spLocks noGrp="1"/>
          </p:cNvSpPr>
          <p:nvPr>
            <p:ph type="body" idx="1"/>
          </p:nvPr>
        </p:nvSpPr>
        <p:spPr>
          <a:xfrm>
            <a:off x="554567" y="3059642"/>
            <a:ext cx="7010400" cy="1000125"/>
          </a:xfrm>
        </p:spPr>
        <p:txBody>
          <a:bodyPr/>
          <a:lstStyle>
            <a:lvl1pPr marL="0" indent="0">
              <a:buNone/>
              <a:defRPr sz="1600">
                <a:solidFill>
                  <a:schemeClr val="tx1">
                    <a:tint val="75000"/>
                  </a:schemeClr>
                </a:solidFill>
              </a:defRPr>
            </a:lvl1pPr>
            <a:lvl2pPr marL="304815" indent="0">
              <a:buNone/>
              <a:defRPr sz="1333">
                <a:solidFill>
                  <a:schemeClr val="tx1">
                    <a:tint val="75000"/>
                  </a:schemeClr>
                </a:solidFill>
              </a:defRPr>
            </a:lvl2pPr>
            <a:lvl3pPr marL="609630" indent="0">
              <a:buNone/>
              <a:defRPr sz="1200">
                <a:solidFill>
                  <a:schemeClr val="tx1">
                    <a:tint val="75000"/>
                  </a:schemeClr>
                </a:solidFill>
              </a:defRPr>
            </a:lvl3pPr>
            <a:lvl4pPr marL="914446" indent="0">
              <a:buNone/>
              <a:defRPr sz="1067">
                <a:solidFill>
                  <a:schemeClr val="tx1">
                    <a:tint val="75000"/>
                  </a:schemeClr>
                </a:solidFill>
              </a:defRPr>
            </a:lvl4pPr>
            <a:lvl5pPr marL="1219261" indent="0">
              <a:buNone/>
              <a:defRPr sz="1067">
                <a:solidFill>
                  <a:schemeClr val="tx1">
                    <a:tint val="75000"/>
                  </a:schemeClr>
                </a:solidFill>
              </a:defRPr>
            </a:lvl5pPr>
            <a:lvl6pPr marL="1524076" indent="0">
              <a:buNone/>
              <a:defRPr sz="1067">
                <a:solidFill>
                  <a:schemeClr val="tx1">
                    <a:tint val="75000"/>
                  </a:schemeClr>
                </a:solidFill>
              </a:defRPr>
            </a:lvl6pPr>
            <a:lvl7pPr marL="1828891" indent="0">
              <a:buNone/>
              <a:defRPr sz="1067">
                <a:solidFill>
                  <a:schemeClr val="tx1">
                    <a:tint val="75000"/>
                  </a:schemeClr>
                </a:solidFill>
              </a:defRPr>
            </a:lvl7pPr>
            <a:lvl8pPr marL="2133707" indent="0">
              <a:buNone/>
              <a:defRPr sz="1067">
                <a:solidFill>
                  <a:schemeClr val="tx1">
                    <a:tint val="75000"/>
                  </a:schemeClr>
                </a:solidFill>
              </a:defRPr>
            </a:lvl8pPr>
            <a:lvl9pPr marL="2438522" indent="0">
              <a:buNone/>
              <a:defRPr sz="1067">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424C261-453B-4ADC-8B24-76B18B35609D}"/>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5" name="Footer Placeholder 4">
            <a:extLst>
              <a:ext uri="{FF2B5EF4-FFF2-40B4-BE49-F238E27FC236}">
                <a16:creationId xmlns:a16="http://schemas.microsoft.com/office/drawing/2014/main" id="{D095D2DD-608C-4E9F-8FDC-A601943207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201E77-63DA-4D86-960D-596CE2E8A9D0}"/>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2845773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6627E-D8E9-4C1E-AE5F-9A39A9BEB30B}"/>
              </a:ext>
            </a:extLst>
          </p:cNvPr>
          <p:cNvSpPr>
            <a:spLocks noGrp="1"/>
          </p:cNvSpPr>
          <p:nvPr>
            <p:ph type="title"/>
          </p:nvPr>
        </p:nvSpPr>
        <p:spPr/>
        <p:txBody>
          <a:bodyPr/>
          <a:lstStyle/>
          <a:p>
            <a:r>
              <a:rPr lang="en-US"/>
              <a:t>Click to edit Master title style</a:t>
            </a:r>
            <a:endParaRPr lang="ka-GE"/>
          </a:p>
        </p:txBody>
      </p:sp>
      <p:sp>
        <p:nvSpPr>
          <p:cNvPr id="3" name="Content Placeholder 2">
            <a:extLst>
              <a:ext uri="{FF2B5EF4-FFF2-40B4-BE49-F238E27FC236}">
                <a16:creationId xmlns:a16="http://schemas.microsoft.com/office/drawing/2014/main" id="{E53F284F-EC7C-4CEA-B3E5-A94251DB1BD9}"/>
              </a:ext>
            </a:extLst>
          </p:cNvPr>
          <p:cNvSpPr>
            <a:spLocks noGrp="1"/>
          </p:cNvSpPr>
          <p:nvPr>
            <p:ph sz="half" idx="1"/>
          </p:nvPr>
        </p:nvSpPr>
        <p:spPr>
          <a:xfrm>
            <a:off x="558800" y="1217083"/>
            <a:ext cx="3454400" cy="29008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4" name="Content Placeholder 3">
            <a:extLst>
              <a:ext uri="{FF2B5EF4-FFF2-40B4-BE49-F238E27FC236}">
                <a16:creationId xmlns:a16="http://schemas.microsoft.com/office/drawing/2014/main" id="{A9616126-48EA-495C-BAB9-DAC5E9C5AC55}"/>
              </a:ext>
            </a:extLst>
          </p:cNvPr>
          <p:cNvSpPr>
            <a:spLocks noGrp="1"/>
          </p:cNvSpPr>
          <p:nvPr>
            <p:ph sz="half" idx="2"/>
          </p:nvPr>
        </p:nvSpPr>
        <p:spPr>
          <a:xfrm>
            <a:off x="4114800" y="1217083"/>
            <a:ext cx="3454400" cy="29008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5" name="Date Placeholder 4">
            <a:extLst>
              <a:ext uri="{FF2B5EF4-FFF2-40B4-BE49-F238E27FC236}">
                <a16:creationId xmlns:a16="http://schemas.microsoft.com/office/drawing/2014/main" id="{899AD0FE-79E8-4FA1-BDDF-7FF6D4C6D3CB}"/>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6" name="Footer Placeholder 5">
            <a:extLst>
              <a:ext uri="{FF2B5EF4-FFF2-40B4-BE49-F238E27FC236}">
                <a16:creationId xmlns:a16="http://schemas.microsoft.com/office/drawing/2014/main" id="{CD8487EA-EE1D-49AD-9E8F-2B00BCBC239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4D7B1ED-7F29-4272-88CD-0E8EA831F3BC}"/>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190896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9378E-8EAB-4281-96B6-599D593A35EB}"/>
              </a:ext>
            </a:extLst>
          </p:cNvPr>
          <p:cNvSpPr>
            <a:spLocks noGrp="1"/>
          </p:cNvSpPr>
          <p:nvPr>
            <p:ph type="title"/>
          </p:nvPr>
        </p:nvSpPr>
        <p:spPr>
          <a:xfrm>
            <a:off x="559859" y="243417"/>
            <a:ext cx="7010400" cy="883709"/>
          </a:xfrm>
        </p:spPr>
        <p:txBody>
          <a:bodyPr/>
          <a:lstStyle/>
          <a:p>
            <a:r>
              <a:rPr lang="en-US"/>
              <a:t>Click to edit Master title style</a:t>
            </a:r>
            <a:endParaRPr lang="ka-GE"/>
          </a:p>
        </p:txBody>
      </p:sp>
      <p:sp>
        <p:nvSpPr>
          <p:cNvPr id="3" name="Text Placeholder 2">
            <a:extLst>
              <a:ext uri="{FF2B5EF4-FFF2-40B4-BE49-F238E27FC236}">
                <a16:creationId xmlns:a16="http://schemas.microsoft.com/office/drawing/2014/main" id="{B61922E8-26EC-4475-869D-5D199BDCB327}"/>
              </a:ext>
            </a:extLst>
          </p:cNvPr>
          <p:cNvSpPr>
            <a:spLocks noGrp="1"/>
          </p:cNvSpPr>
          <p:nvPr>
            <p:ph type="body" idx="1"/>
          </p:nvPr>
        </p:nvSpPr>
        <p:spPr>
          <a:xfrm>
            <a:off x="559859" y="1120775"/>
            <a:ext cx="3438525" cy="549275"/>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Edit Master text styles</a:t>
            </a:r>
          </a:p>
        </p:txBody>
      </p:sp>
      <p:sp>
        <p:nvSpPr>
          <p:cNvPr id="4" name="Content Placeholder 3">
            <a:extLst>
              <a:ext uri="{FF2B5EF4-FFF2-40B4-BE49-F238E27FC236}">
                <a16:creationId xmlns:a16="http://schemas.microsoft.com/office/drawing/2014/main" id="{5D014555-DF39-45EB-8DC0-9AFF92FA6D71}"/>
              </a:ext>
            </a:extLst>
          </p:cNvPr>
          <p:cNvSpPr>
            <a:spLocks noGrp="1"/>
          </p:cNvSpPr>
          <p:nvPr>
            <p:ph sz="half" idx="2"/>
          </p:nvPr>
        </p:nvSpPr>
        <p:spPr>
          <a:xfrm>
            <a:off x="559859" y="1670050"/>
            <a:ext cx="3438525" cy="24563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5" name="Text Placeholder 4">
            <a:extLst>
              <a:ext uri="{FF2B5EF4-FFF2-40B4-BE49-F238E27FC236}">
                <a16:creationId xmlns:a16="http://schemas.microsoft.com/office/drawing/2014/main" id="{BB0E9C9A-218F-4533-AC3C-5C4A45C2C363}"/>
              </a:ext>
            </a:extLst>
          </p:cNvPr>
          <p:cNvSpPr>
            <a:spLocks noGrp="1"/>
          </p:cNvSpPr>
          <p:nvPr>
            <p:ph type="body" sz="quarter" idx="3"/>
          </p:nvPr>
        </p:nvSpPr>
        <p:spPr>
          <a:xfrm>
            <a:off x="4114800" y="1120775"/>
            <a:ext cx="3455459" cy="549275"/>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Edit Master text styles</a:t>
            </a:r>
          </a:p>
        </p:txBody>
      </p:sp>
      <p:sp>
        <p:nvSpPr>
          <p:cNvPr id="6" name="Content Placeholder 5">
            <a:extLst>
              <a:ext uri="{FF2B5EF4-FFF2-40B4-BE49-F238E27FC236}">
                <a16:creationId xmlns:a16="http://schemas.microsoft.com/office/drawing/2014/main" id="{3638BD44-D6E7-4869-9498-B74659B63D9C}"/>
              </a:ext>
            </a:extLst>
          </p:cNvPr>
          <p:cNvSpPr>
            <a:spLocks noGrp="1"/>
          </p:cNvSpPr>
          <p:nvPr>
            <p:ph sz="quarter" idx="4"/>
          </p:nvPr>
        </p:nvSpPr>
        <p:spPr>
          <a:xfrm>
            <a:off x="4114800" y="1670050"/>
            <a:ext cx="3455459" cy="24563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7" name="Date Placeholder 6">
            <a:extLst>
              <a:ext uri="{FF2B5EF4-FFF2-40B4-BE49-F238E27FC236}">
                <a16:creationId xmlns:a16="http://schemas.microsoft.com/office/drawing/2014/main" id="{BF420D09-3E0E-4962-81A6-92FC58AE7453}"/>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8" name="Footer Placeholder 7">
            <a:extLst>
              <a:ext uri="{FF2B5EF4-FFF2-40B4-BE49-F238E27FC236}">
                <a16:creationId xmlns:a16="http://schemas.microsoft.com/office/drawing/2014/main" id="{208EC232-BD21-4A48-BCA6-1DBDDF06C1C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90CA1FE-9C24-4867-BEA1-D2423912DB3C}"/>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2586021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3B4BB-2EFC-4DD5-B3BF-C640560CB8C9}"/>
              </a:ext>
            </a:extLst>
          </p:cNvPr>
          <p:cNvSpPr>
            <a:spLocks noGrp="1"/>
          </p:cNvSpPr>
          <p:nvPr>
            <p:ph type="title"/>
          </p:nvPr>
        </p:nvSpPr>
        <p:spPr/>
        <p:txBody>
          <a:bodyPr/>
          <a:lstStyle/>
          <a:p>
            <a:r>
              <a:rPr lang="en-US"/>
              <a:t>Click to edit Master title style</a:t>
            </a:r>
            <a:endParaRPr lang="ka-GE"/>
          </a:p>
        </p:txBody>
      </p:sp>
      <p:sp>
        <p:nvSpPr>
          <p:cNvPr id="3" name="Date Placeholder 2">
            <a:extLst>
              <a:ext uri="{FF2B5EF4-FFF2-40B4-BE49-F238E27FC236}">
                <a16:creationId xmlns:a16="http://schemas.microsoft.com/office/drawing/2014/main" id="{16125379-A7EE-4E78-B7CD-443BC62D386F}"/>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4" name="Footer Placeholder 3">
            <a:extLst>
              <a:ext uri="{FF2B5EF4-FFF2-40B4-BE49-F238E27FC236}">
                <a16:creationId xmlns:a16="http://schemas.microsoft.com/office/drawing/2014/main" id="{EFDDCE13-88E7-4CE5-848E-1A2230EB39C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BC43C1B-1744-402A-A29A-7042E29179A5}"/>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2641717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963898-F004-4556-BC45-1ADF8A183FA6}"/>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3" name="Footer Placeholder 2">
            <a:extLst>
              <a:ext uri="{FF2B5EF4-FFF2-40B4-BE49-F238E27FC236}">
                <a16:creationId xmlns:a16="http://schemas.microsoft.com/office/drawing/2014/main" id="{CC096760-4817-4F6A-BA09-A14278F7D9F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F8F6DE2-6F8B-45FD-B6AF-49BF0E27E2E3}"/>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128222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927-88F4-4CF0-9718-8E1AB5049393}"/>
              </a:ext>
            </a:extLst>
          </p:cNvPr>
          <p:cNvSpPr>
            <a:spLocks noGrp="1"/>
          </p:cNvSpPr>
          <p:nvPr>
            <p:ph type="title"/>
          </p:nvPr>
        </p:nvSpPr>
        <p:spPr>
          <a:xfrm>
            <a:off x="559859" y="304800"/>
            <a:ext cx="2621491" cy="1066800"/>
          </a:xfrm>
        </p:spPr>
        <p:txBody>
          <a:bodyPr anchor="b"/>
          <a:lstStyle>
            <a:lvl1pPr>
              <a:defRPr sz="2133"/>
            </a:lvl1pPr>
          </a:lstStyle>
          <a:p>
            <a:r>
              <a:rPr lang="en-US"/>
              <a:t>Click to edit Master title style</a:t>
            </a:r>
            <a:endParaRPr lang="ka-GE"/>
          </a:p>
        </p:txBody>
      </p:sp>
      <p:sp>
        <p:nvSpPr>
          <p:cNvPr id="3" name="Content Placeholder 2">
            <a:extLst>
              <a:ext uri="{FF2B5EF4-FFF2-40B4-BE49-F238E27FC236}">
                <a16:creationId xmlns:a16="http://schemas.microsoft.com/office/drawing/2014/main" id="{ACA98B44-4743-481D-90FD-01F07E054599}"/>
              </a:ext>
            </a:extLst>
          </p:cNvPr>
          <p:cNvSpPr>
            <a:spLocks noGrp="1"/>
          </p:cNvSpPr>
          <p:nvPr>
            <p:ph idx="1"/>
          </p:nvPr>
        </p:nvSpPr>
        <p:spPr>
          <a:xfrm>
            <a:off x="3455459" y="658284"/>
            <a:ext cx="4114800" cy="3249083"/>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4" name="Text Placeholder 3">
            <a:extLst>
              <a:ext uri="{FF2B5EF4-FFF2-40B4-BE49-F238E27FC236}">
                <a16:creationId xmlns:a16="http://schemas.microsoft.com/office/drawing/2014/main" id="{70085BF1-E46B-466F-8CF6-922DAFEE99C9}"/>
              </a:ext>
            </a:extLst>
          </p:cNvPr>
          <p:cNvSpPr>
            <a:spLocks noGrp="1"/>
          </p:cNvSpPr>
          <p:nvPr>
            <p:ph type="body" sz="half" idx="2"/>
          </p:nvPr>
        </p:nvSpPr>
        <p:spPr>
          <a:xfrm>
            <a:off x="559859" y="1371600"/>
            <a:ext cx="2621491" cy="2541059"/>
          </a:xfrm>
        </p:spPr>
        <p:txBody>
          <a:bodyPr/>
          <a:lstStyle>
            <a:lvl1pPr marL="0" indent="0">
              <a:buNone/>
              <a:defRPr sz="1067"/>
            </a:lvl1pPr>
            <a:lvl2pPr marL="304815" indent="0">
              <a:buNone/>
              <a:defRPr sz="933"/>
            </a:lvl2pPr>
            <a:lvl3pPr marL="609630" indent="0">
              <a:buNone/>
              <a:defRPr sz="800"/>
            </a:lvl3pPr>
            <a:lvl4pPr marL="914446" indent="0">
              <a:buNone/>
              <a:defRPr sz="667"/>
            </a:lvl4pPr>
            <a:lvl5pPr marL="1219261" indent="0">
              <a:buNone/>
              <a:defRPr sz="667"/>
            </a:lvl5pPr>
            <a:lvl6pPr marL="1524076" indent="0">
              <a:buNone/>
              <a:defRPr sz="667"/>
            </a:lvl6pPr>
            <a:lvl7pPr marL="1828891" indent="0">
              <a:buNone/>
              <a:defRPr sz="667"/>
            </a:lvl7pPr>
            <a:lvl8pPr marL="2133707" indent="0">
              <a:buNone/>
              <a:defRPr sz="667"/>
            </a:lvl8pPr>
            <a:lvl9pPr marL="2438522" indent="0">
              <a:buNone/>
              <a:defRPr sz="667"/>
            </a:lvl9pPr>
          </a:lstStyle>
          <a:p>
            <a:pPr lvl="0"/>
            <a:r>
              <a:rPr lang="en-US"/>
              <a:t>Edit Master text styles</a:t>
            </a:r>
          </a:p>
        </p:txBody>
      </p:sp>
      <p:sp>
        <p:nvSpPr>
          <p:cNvPr id="5" name="Date Placeholder 4">
            <a:extLst>
              <a:ext uri="{FF2B5EF4-FFF2-40B4-BE49-F238E27FC236}">
                <a16:creationId xmlns:a16="http://schemas.microsoft.com/office/drawing/2014/main" id="{EBE21B6C-DA8E-4DE7-804C-18A91118D590}"/>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6" name="Footer Placeholder 5">
            <a:extLst>
              <a:ext uri="{FF2B5EF4-FFF2-40B4-BE49-F238E27FC236}">
                <a16:creationId xmlns:a16="http://schemas.microsoft.com/office/drawing/2014/main" id="{73711848-EBDF-4184-95D8-AD9B03CC60D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C155539-4835-499D-856C-B29BBA73461E}"/>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401486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F2F2-09ED-4A21-A01F-CEEB97337872}"/>
              </a:ext>
            </a:extLst>
          </p:cNvPr>
          <p:cNvSpPr>
            <a:spLocks noGrp="1"/>
          </p:cNvSpPr>
          <p:nvPr>
            <p:ph type="title"/>
          </p:nvPr>
        </p:nvSpPr>
        <p:spPr>
          <a:xfrm>
            <a:off x="559859" y="304800"/>
            <a:ext cx="2621491" cy="1066800"/>
          </a:xfrm>
        </p:spPr>
        <p:txBody>
          <a:bodyPr anchor="b"/>
          <a:lstStyle>
            <a:lvl1pPr>
              <a:defRPr sz="2133"/>
            </a:lvl1pPr>
          </a:lstStyle>
          <a:p>
            <a:r>
              <a:rPr lang="en-US"/>
              <a:t>Click to edit Master title style</a:t>
            </a:r>
            <a:endParaRPr lang="ka-GE"/>
          </a:p>
        </p:txBody>
      </p:sp>
      <p:sp>
        <p:nvSpPr>
          <p:cNvPr id="3" name="Picture Placeholder 2">
            <a:extLst>
              <a:ext uri="{FF2B5EF4-FFF2-40B4-BE49-F238E27FC236}">
                <a16:creationId xmlns:a16="http://schemas.microsoft.com/office/drawing/2014/main" id="{6BB19F33-B49D-4B82-B830-0BACBB438569}"/>
              </a:ext>
            </a:extLst>
          </p:cNvPr>
          <p:cNvSpPr>
            <a:spLocks noGrp="1"/>
          </p:cNvSpPr>
          <p:nvPr>
            <p:ph type="pic" idx="1"/>
          </p:nvPr>
        </p:nvSpPr>
        <p:spPr>
          <a:xfrm>
            <a:off x="3455459" y="658284"/>
            <a:ext cx="4114800" cy="3249083"/>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ka-GE"/>
          </a:p>
        </p:txBody>
      </p:sp>
      <p:sp>
        <p:nvSpPr>
          <p:cNvPr id="4" name="Text Placeholder 3">
            <a:extLst>
              <a:ext uri="{FF2B5EF4-FFF2-40B4-BE49-F238E27FC236}">
                <a16:creationId xmlns:a16="http://schemas.microsoft.com/office/drawing/2014/main" id="{988B25F5-9192-4E8E-A8C8-7C1C0796213D}"/>
              </a:ext>
            </a:extLst>
          </p:cNvPr>
          <p:cNvSpPr>
            <a:spLocks noGrp="1"/>
          </p:cNvSpPr>
          <p:nvPr>
            <p:ph type="body" sz="half" idx="2"/>
          </p:nvPr>
        </p:nvSpPr>
        <p:spPr>
          <a:xfrm>
            <a:off x="559859" y="1371600"/>
            <a:ext cx="2621491" cy="2541059"/>
          </a:xfrm>
        </p:spPr>
        <p:txBody>
          <a:bodyPr/>
          <a:lstStyle>
            <a:lvl1pPr marL="0" indent="0">
              <a:buNone/>
              <a:defRPr sz="1067"/>
            </a:lvl1pPr>
            <a:lvl2pPr marL="304815" indent="0">
              <a:buNone/>
              <a:defRPr sz="933"/>
            </a:lvl2pPr>
            <a:lvl3pPr marL="609630" indent="0">
              <a:buNone/>
              <a:defRPr sz="800"/>
            </a:lvl3pPr>
            <a:lvl4pPr marL="914446" indent="0">
              <a:buNone/>
              <a:defRPr sz="667"/>
            </a:lvl4pPr>
            <a:lvl5pPr marL="1219261" indent="0">
              <a:buNone/>
              <a:defRPr sz="667"/>
            </a:lvl5pPr>
            <a:lvl6pPr marL="1524076" indent="0">
              <a:buNone/>
              <a:defRPr sz="667"/>
            </a:lvl6pPr>
            <a:lvl7pPr marL="1828891" indent="0">
              <a:buNone/>
              <a:defRPr sz="667"/>
            </a:lvl7pPr>
            <a:lvl8pPr marL="2133707" indent="0">
              <a:buNone/>
              <a:defRPr sz="667"/>
            </a:lvl8pPr>
            <a:lvl9pPr marL="2438522" indent="0">
              <a:buNone/>
              <a:defRPr sz="667"/>
            </a:lvl9pPr>
          </a:lstStyle>
          <a:p>
            <a:pPr lvl="0"/>
            <a:r>
              <a:rPr lang="en-US"/>
              <a:t>Edit Master text styles</a:t>
            </a:r>
          </a:p>
        </p:txBody>
      </p:sp>
      <p:sp>
        <p:nvSpPr>
          <p:cNvPr id="5" name="Date Placeholder 4">
            <a:extLst>
              <a:ext uri="{FF2B5EF4-FFF2-40B4-BE49-F238E27FC236}">
                <a16:creationId xmlns:a16="http://schemas.microsoft.com/office/drawing/2014/main" id="{29FC3C0F-33D2-4DA0-9FDD-94613B693389}"/>
              </a:ext>
            </a:extLst>
          </p:cNvPr>
          <p:cNvSpPr>
            <a:spLocks noGrp="1"/>
          </p:cNvSpPr>
          <p:nvPr>
            <p:ph type="dt" sz="half" idx="10"/>
          </p:nvPr>
        </p:nvSpPr>
        <p:spPr/>
        <p:txBody>
          <a:bodyPr/>
          <a:lstStyle/>
          <a:p>
            <a:fld id="{3026F092-878D-498F-9CEB-D4184068E072}" type="datetimeFigureOut">
              <a:rPr lang="en-US" smtClean="0"/>
              <a:t>Tue 09.07.24</a:t>
            </a:fld>
            <a:endParaRPr lang="en-US" dirty="0"/>
          </a:p>
        </p:txBody>
      </p:sp>
      <p:sp>
        <p:nvSpPr>
          <p:cNvPr id="6" name="Footer Placeholder 5">
            <a:extLst>
              <a:ext uri="{FF2B5EF4-FFF2-40B4-BE49-F238E27FC236}">
                <a16:creationId xmlns:a16="http://schemas.microsoft.com/office/drawing/2014/main" id="{1EB7413E-D7F1-47CE-A9C1-8678295C0E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9B9A376-3B1F-4580-AC75-48BF44045EF8}"/>
              </a:ext>
            </a:extLst>
          </p:cNvPr>
          <p:cNvSpPr>
            <a:spLocks noGrp="1"/>
          </p:cNvSpPr>
          <p:nvPr>
            <p:ph type="sldNum" sz="quarter" idx="12"/>
          </p:nvPr>
        </p:nvSpPr>
        <p:spPr/>
        <p:txBody>
          <a:bodyPr/>
          <a:lstStyle/>
          <a:p>
            <a:fld id="{86C42F85-3FB2-48C3-8293-2FBC6EBAFE4D}" type="slidenum">
              <a:rPr lang="en-US" smtClean="0"/>
              <a:t>‹#›</a:t>
            </a:fld>
            <a:endParaRPr lang="en-US" dirty="0"/>
          </a:p>
        </p:txBody>
      </p:sp>
    </p:spTree>
    <p:extLst>
      <p:ext uri="{BB962C8B-B14F-4D97-AF65-F5344CB8AC3E}">
        <p14:creationId xmlns:p14="http://schemas.microsoft.com/office/powerpoint/2010/main" val="352839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AAF190-19FF-4CEB-B887-896464927A13}"/>
              </a:ext>
            </a:extLst>
          </p:cNvPr>
          <p:cNvSpPr>
            <a:spLocks noGrp="1"/>
          </p:cNvSpPr>
          <p:nvPr>
            <p:ph type="title"/>
          </p:nvPr>
        </p:nvSpPr>
        <p:spPr>
          <a:xfrm>
            <a:off x="558800" y="243417"/>
            <a:ext cx="7010400" cy="883709"/>
          </a:xfrm>
          <a:prstGeom prst="rect">
            <a:avLst/>
          </a:prstGeom>
        </p:spPr>
        <p:txBody>
          <a:bodyPr vert="horz" lIns="91440" tIns="45720" rIns="91440" bIns="45720" rtlCol="0" anchor="ctr">
            <a:normAutofit/>
          </a:bodyPr>
          <a:lstStyle/>
          <a:p>
            <a:r>
              <a:rPr lang="en-US"/>
              <a:t>Click to edit Master title style</a:t>
            </a:r>
            <a:endParaRPr lang="ka-GE"/>
          </a:p>
        </p:txBody>
      </p:sp>
      <p:sp>
        <p:nvSpPr>
          <p:cNvPr id="3" name="Text Placeholder 2">
            <a:extLst>
              <a:ext uri="{FF2B5EF4-FFF2-40B4-BE49-F238E27FC236}">
                <a16:creationId xmlns:a16="http://schemas.microsoft.com/office/drawing/2014/main" id="{36DE94A4-126C-4FEA-8891-69C5E2E7FCB6}"/>
              </a:ext>
            </a:extLst>
          </p:cNvPr>
          <p:cNvSpPr>
            <a:spLocks noGrp="1"/>
          </p:cNvSpPr>
          <p:nvPr>
            <p:ph type="body" idx="1"/>
          </p:nvPr>
        </p:nvSpPr>
        <p:spPr>
          <a:xfrm>
            <a:off x="558800" y="1217083"/>
            <a:ext cx="7010400" cy="29008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4" name="Date Placeholder 3">
            <a:extLst>
              <a:ext uri="{FF2B5EF4-FFF2-40B4-BE49-F238E27FC236}">
                <a16:creationId xmlns:a16="http://schemas.microsoft.com/office/drawing/2014/main" id="{3A681E5F-F566-4332-B8E2-9550CBBFA81B}"/>
              </a:ext>
            </a:extLst>
          </p:cNvPr>
          <p:cNvSpPr>
            <a:spLocks noGrp="1"/>
          </p:cNvSpPr>
          <p:nvPr>
            <p:ph type="dt" sz="half" idx="2"/>
          </p:nvPr>
        </p:nvSpPr>
        <p:spPr>
          <a:xfrm>
            <a:off x="558800" y="4237567"/>
            <a:ext cx="18288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3026F092-878D-498F-9CEB-D4184068E072}" type="datetimeFigureOut">
              <a:rPr lang="en-US" smtClean="0"/>
              <a:t>Tue 09.07.24</a:t>
            </a:fld>
            <a:endParaRPr lang="en-US" dirty="0"/>
          </a:p>
        </p:txBody>
      </p:sp>
      <p:sp>
        <p:nvSpPr>
          <p:cNvPr id="5" name="Footer Placeholder 4">
            <a:extLst>
              <a:ext uri="{FF2B5EF4-FFF2-40B4-BE49-F238E27FC236}">
                <a16:creationId xmlns:a16="http://schemas.microsoft.com/office/drawing/2014/main" id="{546E2BAE-23E6-465F-878E-BE061081EE46}"/>
              </a:ext>
            </a:extLst>
          </p:cNvPr>
          <p:cNvSpPr>
            <a:spLocks noGrp="1"/>
          </p:cNvSpPr>
          <p:nvPr>
            <p:ph type="ftr" sz="quarter" idx="3"/>
          </p:nvPr>
        </p:nvSpPr>
        <p:spPr>
          <a:xfrm>
            <a:off x="2692400" y="4237567"/>
            <a:ext cx="27432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B2E73A8-F772-4890-80B4-C55B693DB864}"/>
              </a:ext>
            </a:extLst>
          </p:cNvPr>
          <p:cNvSpPr>
            <a:spLocks noGrp="1"/>
          </p:cNvSpPr>
          <p:nvPr>
            <p:ph type="sldNum" sz="quarter" idx="4"/>
          </p:nvPr>
        </p:nvSpPr>
        <p:spPr>
          <a:xfrm>
            <a:off x="5740400" y="4237567"/>
            <a:ext cx="18288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86C42F85-3FB2-48C3-8293-2FBC6EBAFE4D}" type="slidenum">
              <a:rPr lang="en-US" smtClean="0"/>
              <a:t>‹#›</a:t>
            </a:fld>
            <a:endParaRPr lang="en-US" dirty="0"/>
          </a:p>
        </p:txBody>
      </p:sp>
    </p:spTree>
    <p:extLst>
      <p:ext uri="{BB962C8B-B14F-4D97-AF65-F5344CB8AC3E}">
        <p14:creationId xmlns:p14="http://schemas.microsoft.com/office/powerpoint/2010/main" val="223734305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609630" rtl="0" eaLnBrk="1" latinLnBrk="0" hangingPunct="1">
        <a:lnSpc>
          <a:spcPct val="90000"/>
        </a:lnSpc>
        <a:spcBef>
          <a:spcPct val="0"/>
        </a:spcBef>
        <a:buNone/>
        <a:defRPr sz="2933" kern="1200">
          <a:solidFill>
            <a:schemeClr val="tx1"/>
          </a:solidFill>
          <a:latin typeface="+mj-lt"/>
          <a:ea typeface="+mj-ea"/>
          <a:cs typeface="+mj-cs"/>
        </a:defRPr>
      </a:lvl1pPr>
    </p:titleStyle>
    <p:bodyStyle>
      <a:lvl1pPr marL="152408" indent="-152408" algn="l" defTabSz="609630" rtl="0" eaLnBrk="1" latinLnBrk="0" hangingPunct="1">
        <a:lnSpc>
          <a:spcPct val="90000"/>
        </a:lnSpc>
        <a:spcBef>
          <a:spcPts val="667"/>
        </a:spcBef>
        <a:buFont typeface="Arial" panose="020B0604020202020204" pitchFamily="34" charset="0"/>
        <a:buChar char="•"/>
        <a:defRPr sz="1867" kern="1200">
          <a:solidFill>
            <a:schemeClr val="tx1"/>
          </a:solidFill>
          <a:latin typeface="+mn-lt"/>
          <a:ea typeface="+mn-ea"/>
          <a:cs typeface="+mn-cs"/>
        </a:defRPr>
      </a:lvl1pPr>
      <a:lvl2pPr marL="457223" indent="-152408" algn="l" defTabSz="609630" rtl="0" eaLnBrk="1" latinLnBrk="0" hangingPunct="1">
        <a:lnSpc>
          <a:spcPct val="90000"/>
        </a:lnSpc>
        <a:spcBef>
          <a:spcPts val="333"/>
        </a:spcBef>
        <a:buFont typeface="Arial" panose="020B0604020202020204" pitchFamily="34" charset="0"/>
        <a:buChar char="•"/>
        <a:defRPr sz="1600" kern="1200">
          <a:solidFill>
            <a:schemeClr val="tx1"/>
          </a:solidFill>
          <a:latin typeface="+mn-lt"/>
          <a:ea typeface="+mn-ea"/>
          <a:cs typeface="+mn-cs"/>
        </a:defRPr>
      </a:lvl2pPr>
      <a:lvl3pPr marL="762038" indent="-152408" algn="l" defTabSz="609630" rtl="0" eaLnBrk="1" latinLnBrk="0" hangingPunct="1">
        <a:lnSpc>
          <a:spcPct val="90000"/>
        </a:lnSpc>
        <a:spcBef>
          <a:spcPts val="333"/>
        </a:spcBef>
        <a:buFont typeface="Arial" panose="020B0604020202020204" pitchFamily="34" charset="0"/>
        <a:buChar char="•"/>
        <a:defRPr sz="1333" kern="1200">
          <a:solidFill>
            <a:schemeClr val="tx1"/>
          </a:solidFill>
          <a:latin typeface="+mn-lt"/>
          <a:ea typeface="+mn-ea"/>
          <a:cs typeface="+mn-cs"/>
        </a:defRPr>
      </a:lvl3pPr>
      <a:lvl4pPr marL="1066853" indent="-152408" algn="l" defTabSz="609630" rtl="0" eaLnBrk="1" latinLnBrk="0" hangingPunct="1">
        <a:lnSpc>
          <a:spcPct val="90000"/>
        </a:lnSpc>
        <a:spcBef>
          <a:spcPts val="333"/>
        </a:spcBef>
        <a:buFont typeface="Arial" panose="020B0604020202020204" pitchFamily="34" charset="0"/>
        <a:buChar char="•"/>
        <a:defRPr sz="1200" kern="1200">
          <a:solidFill>
            <a:schemeClr val="tx1"/>
          </a:solidFill>
          <a:latin typeface="+mn-lt"/>
          <a:ea typeface="+mn-ea"/>
          <a:cs typeface="+mn-cs"/>
        </a:defRPr>
      </a:lvl4pPr>
      <a:lvl5pPr marL="1371669" indent="-152408" algn="l" defTabSz="609630" rtl="0" eaLnBrk="1" latinLnBrk="0" hangingPunct="1">
        <a:lnSpc>
          <a:spcPct val="90000"/>
        </a:lnSpc>
        <a:spcBef>
          <a:spcPts val="333"/>
        </a:spcBef>
        <a:buFont typeface="Arial" panose="020B0604020202020204" pitchFamily="34" charset="0"/>
        <a:buChar char="•"/>
        <a:defRPr sz="1200" kern="1200">
          <a:solidFill>
            <a:schemeClr val="tx1"/>
          </a:solidFill>
          <a:latin typeface="+mn-lt"/>
          <a:ea typeface="+mn-ea"/>
          <a:cs typeface="+mn-cs"/>
        </a:defRPr>
      </a:lvl5pPr>
      <a:lvl6pPr marL="1676484" indent="-152408" algn="l" defTabSz="609630" rtl="0" eaLnBrk="1" latinLnBrk="0" hangingPunct="1">
        <a:lnSpc>
          <a:spcPct val="90000"/>
        </a:lnSpc>
        <a:spcBef>
          <a:spcPts val="333"/>
        </a:spcBef>
        <a:buFont typeface="Arial" panose="020B0604020202020204" pitchFamily="34" charset="0"/>
        <a:buChar char="•"/>
        <a:defRPr sz="1200" kern="1200">
          <a:solidFill>
            <a:schemeClr val="tx1"/>
          </a:solidFill>
          <a:latin typeface="+mn-lt"/>
          <a:ea typeface="+mn-ea"/>
          <a:cs typeface="+mn-cs"/>
        </a:defRPr>
      </a:lvl6pPr>
      <a:lvl7pPr marL="1981299" indent="-152408" algn="l" defTabSz="609630" rtl="0" eaLnBrk="1" latinLnBrk="0" hangingPunct="1">
        <a:lnSpc>
          <a:spcPct val="90000"/>
        </a:lnSpc>
        <a:spcBef>
          <a:spcPts val="333"/>
        </a:spcBef>
        <a:buFont typeface="Arial" panose="020B0604020202020204" pitchFamily="34" charset="0"/>
        <a:buChar char="•"/>
        <a:defRPr sz="1200" kern="1200">
          <a:solidFill>
            <a:schemeClr val="tx1"/>
          </a:solidFill>
          <a:latin typeface="+mn-lt"/>
          <a:ea typeface="+mn-ea"/>
          <a:cs typeface="+mn-cs"/>
        </a:defRPr>
      </a:lvl7pPr>
      <a:lvl8pPr marL="2286114" indent="-152408" algn="l" defTabSz="609630" rtl="0" eaLnBrk="1" latinLnBrk="0" hangingPunct="1">
        <a:lnSpc>
          <a:spcPct val="90000"/>
        </a:lnSpc>
        <a:spcBef>
          <a:spcPts val="333"/>
        </a:spcBef>
        <a:buFont typeface="Arial" panose="020B0604020202020204" pitchFamily="34" charset="0"/>
        <a:buChar char="•"/>
        <a:defRPr sz="1200" kern="1200">
          <a:solidFill>
            <a:schemeClr val="tx1"/>
          </a:solidFill>
          <a:latin typeface="+mn-lt"/>
          <a:ea typeface="+mn-ea"/>
          <a:cs typeface="+mn-cs"/>
        </a:defRPr>
      </a:lvl8pPr>
      <a:lvl9pPr marL="2590930" indent="-152408" algn="l" defTabSz="609630" rtl="0" eaLnBrk="1" latinLnBrk="0" hangingPunct="1">
        <a:lnSpc>
          <a:spcPct val="90000"/>
        </a:lnSpc>
        <a:spcBef>
          <a:spcPts val="333"/>
        </a:spcBef>
        <a:buFont typeface="Arial" panose="020B0604020202020204" pitchFamily="34" charset="0"/>
        <a:buChar char="•"/>
        <a:defRPr sz="1200" kern="1200">
          <a:solidFill>
            <a:schemeClr val="tx1"/>
          </a:solidFill>
          <a:latin typeface="+mn-lt"/>
          <a:ea typeface="+mn-ea"/>
          <a:cs typeface="+mn-cs"/>
        </a:defRPr>
      </a:lvl9pPr>
    </p:bodyStyle>
    <p:otherStyle>
      <a:defPPr>
        <a:defRPr lang="ka-GE"/>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1.xml"/><Relationship Id="rId4" Type="http://schemas.openxmlformats.org/officeDocument/2006/relationships/image" Target="../media/image4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4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enterprise.gov.ge/"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5.png"/><Relationship Id="rId7" Type="http://schemas.openxmlformats.org/officeDocument/2006/relationships/image" Target="../media/image18.pn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image" Target="../media/image16.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4.xml"/><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18" Type="http://schemas.openxmlformats.org/officeDocument/2006/relationships/image" Target="../media/image38.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17" Type="http://schemas.openxmlformats.org/officeDocument/2006/relationships/image" Target="../media/image37.png"/><Relationship Id="rId2" Type="http://schemas.openxmlformats.org/officeDocument/2006/relationships/image" Target="../media/image22.png"/><Relationship Id="rId16" Type="http://schemas.openxmlformats.org/officeDocument/2006/relationships/image" Target="../media/image36.png"/><Relationship Id="rId1" Type="http://schemas.openxmlformats.org/officeDocument/2006/relationships/slideLayout" Target="../slideLayouts/slideLayout4.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29.png"/><Relationship Id="rId1" Type="http://schemas.openxmlformats.org/officeDocument/2006/relationships/slideLayout" Target="../slideLayouts/slideLayout5.xml"/><Relationship Id="rId6" Type="http://schemas.openxmlformats.org/officeDocument/2006/relationships/image" Target="../media/image30.png"/><Relationship Id="rId5" Type="http://schemas.openxmlformats.org/officeDocument/2006/relationships/image" Target="../media/image41.png"/><Relationship Id="rId4" Type="http://schemas.openxmlformats.org/officeDocument/2006/relationships/image" Target="../media/image4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6D275-F339-47E4-9783-4C281E7B2D53}"/>
              </a:ext>
            </a:extLst>
          </p:cNvPr>
          <p:cNvSpPr>
            <a:spLocks noGrp="1"/>
          </p:cNvSpPr>
          <p:nvPr>
            <p:ph type="ctrTitle"/>
          </p:nvPr>
        </p:nvSpPr>
        <p:spPr>
          <a:xfrm>
            <a:off x="739422" y="674158"/>
            <a:ext cx="6270978" cy="519289"/>
          </a:xfrm>
          <a:solidFill>
            <a:schemeClr val="tx2">
              <a:lumMod val="40000"/>
              <a:lumOff val="60000"/>
            </a:schemeClr>
          </a:solidFill>
        </p:spPr>
        <p:txBody>
          <a:bodyPr>
            <a:normAutofit/>
          </a:bodyPr>
          <a:lstStyle/>
          <a:p>
            <a:r>
              <a:rPr lang="ka-GE" sz="1400" dirty="0"/>
              <a:t>პროგრამა: ,,შუახევის მუნიციპალიტეტის თანადაფინანსებით სოფლად მცხოვრები ქალების სოციალურ-ეკონომიკური გაძლიერება“</a:t>
            </a:r>
            <a:endParaRPr lang="ka-GE" sz="1400" b="1" dirty="0"/>
          </a:p>
        </p:txBody>
      </p:sp>
      <p:pic>
        <p:nvPicPr>
          <p:cNvPr id="7" name="Picture 6">
            <a:extLst>
              <a:ext uri="{FF2B5EF4-FFF2-40B4-BE49-F238E27FC236}">
                <a16:creationId xmlns:a16="http://schemas.microsoft.com/office/drawing/2014/main" id="{18F00F71-C2AB-427B-9BC2-EC20C8AADC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8418" y="1894257"/>
            <a:ext cx="1891146" cy="1693072"/>
          </a:xfrm>
          <a:prstGeom prst="rect">
            <a:avLst/>
          </a:prstGeom>
        </p:spPr>
      </p:pic>
      <p:pic>
        <p:nvPicPr>
          <p:cNvPr id="11" name="Picture 10">
            <a:extLst>
              <a:ext uri="{FF2B5EF4-FFF2-40B4-BE49-F238E27FC236}">
                <a16:creationId xmlns:a16="http://schemas.microsoft.com/office/drawing/2014/main" id="{BD46520F-12BE-48E6-854F-409009BA4A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8856" y="1828800"/>
            <a:ext cx="1991009" cy="1917891"/>
          </a:xfrm>
          <a:prstGeom prst="rect">
            <a:avLst/>
          </a:prstGeom>
        </p:spPr>
      </p:pic>
      <p:pic>
        <p:nvPicPr>
          <p:cNvPr id="5" name="Picture 9" descr="A blue logo with black background&#10;&#10;Description automatically generated with low confidence"/>
          <p:cNvPicPr/>
          <p:nvPr/>
        </p:nvPicPr>
        <p:blipFill>
          <a:blip r:embed="rId4" cstate="print">
            <a:extLst>
              <a:ext uri="{28A0092B-C50C-407E-A947-70E740481C1C}">
                <a14:useLocalDpi xmlns:a14="http://schemas.microsoft.com/office/drawing/2010/main" val="0"/>
              </a:ext>
            </a:extLst>
          </a:blip>
          <a:stretch>
            <a:fillRect/>
          </a:stretch>
        </p:blipFill>
        <p:spPr>
          <a:xfrm>
            <a:off x="3241964" y="1949389"/>
            <a:ext cx="1136072" cy="1637940"/>
          </a:xfrm>
          <a:prstGeom prst="rect">
            <a:avLst/>
          </a:prstGeom>
        </p:spPr>
      </p:pic>
    </p:spTree>
    <p:extLst>
      <p:ext uri="{BB962C8B-B14F-4D97-AF65-F5344CB8AC3E}">
        <p14:creationId xmlns:p14="http://schemas.microsoft.com/office/powerpoint/2010/main" val="3347785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5582" y="228600"/>
            <a:ext cx="6786418" cy="387927"/>
          </a:xfrm>
          <a:solidFill>
            <a:schemeClr val="accent1">
              <a:lumMod val="60000"/>
              <a:lumOff val="40000"/>
            </a:schemeClr>
          </a:solidFill>
        </p:spPr>
        <p:txBody>
          <a:bodyPr>
            <a:normAutofit/>
          </a:bodyPr>
          <a:lstStyle/>
          <a:p>
            <a:r>
              <a:rPr lang="ka-GE" sz="1400" b="1" dirty="0"/>
              <a:t>შეფასების კრიტერიუმები</a:t>
            </a:r>
            <a:endParaRPr lang="ru-RU" sz="1400" b="1" dirty="0"/>
          </a:p>
        </p:txBody>
      </p:sp>
      <p:sp>
        <p:nvSpPr>
          <p:cNvPr id="3" name="Подзаголовок 2"/>
          <p:cNvSpPr>
            <a:spLocks noGrp="1"/>
          </p:cNvSpPr>
          <p:nvPr>
            <p:ph type="subTitle" idx="1"/>
          </p:nvPr>
        </p:nvSpPr>
        <p:spPr>
          <a:xfrm>
            <a:off x="429491" y="741218"/>
            <a:ext cx="6682509" cy="3560617"/>
          </a:xfrm>
          <a:solidFill>
            <a:schemeClr val="bg2">
              <a:lumMod val="90000"/>
            </a:schemeClr>
          </a:solidFill>
        </p:spPr>
        <p:txBody>
          <a:bodyPr>
            <a:normAutofit fontScale="32500" lnSpcReduction="20000"/>
          </a:bodyPr>
          <a:lstStyle/>
          <a:p>
            <a:pPr marL="457200" indent="-457200" algn="just">
              <a:buFont typeface="Wingdings" pitchFamily="2" charset="2"/>
              <a:buChar char="ü"/>
            </a:pPr>
            <a:r>
              <a:rPr lang="ru-RU" sz="3400" dirty="0"/>
              <a:t>საკონკურსო განაცხადების შესაფასებლად, კომისია შემდეგი კრიტერიუმებით იხელმძღვანელებს: </a:t>
            </a:r>
          </a:p>
          <a:p>
            <a:pPr algn="just"/>
            <a:r>
              <a:rPr lang="ka-GE" sz="3400" dirty="0" smtClean="0"/>
              <a:t>1. </a:t>
            </a:r>
            <a:r>
              <a:rPr lang="ru-RU" sz="3400" dirty="0" err="1" smtClean="0"/>
              <a:t>კონკურსის</a:t>
            </a:r>
            <a:r>
              <a:rPr lang="ru-RU" sz="3400" dirty="0" smtClean="0"/>
              <a:t> </a:t>
            </a:r>
            <a:r>
              <a:rPr lang="ru-RU" sz="3400" dirty="0"/>
              <a:t>მიზნებთან, ამოცანებთან და პირობებთან შესაბამისობა; </a:t>
            </a:r>
          </a:p>
          <a:p>
            <a:pPr algn="just"/>
            <a:r>
              <a:rPr lang="ka-GE" sz="3400" dirty="0"/>
              <a:t>2. </a:t>
            </a:r>
            <a:r>
              <a:rPr lang="ru-RU" sz="3400" dirty="0"/>
              <a:t>პროექტის დამაჯერებელი და ფაქტებით გამყარებული დასაბუთება; </a:t>
            </a:r>
          </a:p>
          <a:p>
            <a:pPr algn="just"/>
            <a:r>
              <a:rPr lang="ka-GE" sz="3400" dirty="0"/>
              <a:t>3. </a:t>
            </a:r>
            <a:r>
              <a:rPr lang="ru-RU" sz="3400" dirty="0"/>
              <a:t>პროექტის შედეგზე ორიენტირებული და შესრულებადი სამოქმედო გეგმის არსებობა</a:t>
            </a:r>
            <a:r>
              <a:rPr lang="ka-GE" sz="3400" dirty="0"/>
              <a:t>;</a:t>
            </a:r>
            <a:endParaRPr lang="ru-RU" sz="3400" dirty="0"/>
          </a:p>
          <a:p>
            <a:pPr algn="just"/>
            <a:r>
              <a:rPr lang="ka-GE" sz="3400" dirty="0"/>
              <a:t> 4. </a:t>
            </a:r>
            <a:r>
              <a:rPr lang="ru-RU" sz="3400" dirty="0"/>
              <a:t> მოსალოდნელი შედეგების მასშტაბი;</a:t>
            </a:r>
          </a:p>
          <a:p>
            <a:pPr algn="just"/>
            <a:r>
              <a:rPr lang="ka-GE" sz="3400" dirty="0"/>
              <a:t> 5.</a:t>
            </a:r>
            <a:r>
              <a:rPr lang="ru-RU" sz="3400" dirty="0"/>
              <a:t> გენდერული ანალიზი, პროექტის აქტივობებსა და გადაწყვეტილების მიღების პროცესში ქალების ჩართულობის და პროექტის შედეგებზე მათი  წვდომის დასასაბუთებლად;</a:t>
            </a:r>
          </a:p>
          <a:p>
            <a:pPr algn="just"/>
            <a:r>
              <a:rPr lang="ka-GE" sz="3400" dirty="0"/>
              <a:t> 6.</a:t>
            </a:r>
            <a:r>
              <a:rPr lang="ru-RU" sz="3400" dirty="0"/>
              <a:t> </a:t>
            </a:r>
            <a:r>
              <a:rPr lang="ka-GE" sz="3400" dirty="0"/>
              <a:t> ფინანსური დაგეგმარება, </a:t>
            </a:r>
            <a:r>
              <a:rPr lang="ru-RU" sz="3400" dirty="0"/>
              <a:t>ბიუჯეტის ხარჯთეფექტურობა; </a:t>
            </a:r>
          </a:p>
          <a:p>
            <a:pPr algn="just"/>
            <a:r>
              <a:rPr lang="ka-GE" sz="3400" dirty="0"/>
              <a:t>7. </a:t>
            </a:r>
            <a:r>
              <a:rPr lang="ru-RU" sz="3400" dirty="0"/>
              <a:t> პროექტის შედეგების მდგრადობა</a:t>
            </a:r>
            <a:r>
              <a:rPr lang="ka-GE" sz="3400" dirty="0"/>
              <a:t>.</a:t>
            </a:r>
          </a:p>
          <a:p>
            <a:pPr algn="just"/>
            <a:r>
              <a:rPr lang="ka-GE" sz="3400" dirty="0"/>
              <a:t>8. საშემოსავლო საქმიანობის ბიზნეს-გეგმის რეალისტურობა;</a:t>
            </a:r>
            <a:endParaRPr lang="ru-RU" sz="3400" dirty="0"/>
          </a:p>
          <a:p>
            <a:pPr algn="just"/>
            <a:r>
              <a:rPr lang="ka-GE" sz="3400" dirty="0"/>
              <a:t>9. პროდუქციის/მომსახურების აღწერა;</a:t>
            </a:r>
          </a:p>
          <a:p>
            <a:pPr algn="just"/>
            <a:r>
              <a:rPr lang="ka-GE" sz="3400" dirty="0"/>
              <a:t>10. საშემოსავლო საქმიანობის განხორციელების პოტენციური ადგილი და გაყიდვების გეოგრაფია;</a:t>
            </a:r>
          </a:p>
          <a:p>
            <a:pPr algn="just"/>
            <a:r>
              <a:rPr lang="ka-GE" sz="3400" dirty="0"/>
              <a:t>11. მართვის პოტენციალი;</a:t>
            </a:r>
          </a:p>
          <a:p>
            <a:pPr algn="just"/>
            <a:r>
              <a:rPr lang="ka-GE" sz="3400" dirty="0"/>
              <a:t>12. მოტივაციის საქმიანობის კეთების  სურვილი;</a:t>
            </a:r>
          </a:p>
          <a:p>
            <a:pPr algn="just"/>
            <a:r>
              <a:rPr lang="ka-GE" sz="3400" dirty="0"/>
              <a:t>13. ახალი სამუშაო ადგილები.</a:t>
            </a:r>
          </a:p>
          <a:p>
            <a:pPr algn="just"/>
            <a:endParaRPr lang="ka-GE" sz="3400" dirty="0"/>
          </a:p>
          <a:p>
            <a:pPr algn="just"/>
            <a:endParaRPr lang="ru-RU" sz="4200" b="1" dirty="0">
              <a:solidFill>
                <a:srgbClr val="07385A"/>
              </a:solidFill>
              <a:latin typeface="Sylfaen" pitchFamily="18" charset="0"/>
            </a:endParaRPr>
          </a:p>
          <a:p>
            <a:pPr algn="just"/>
            <a:endParaRPr lang="ru-RU" dirty="0"/>
          </a:p>
          <a:p>
            <a:pPr algn="just"/>
            <a:endParaRPr lang="ka-GE" dirty="0"/>
          </a:p>
          <a:p>
            <a:pPr algn="just"/>
            <a:endParaRPr lang="ru-RU" dirty="0"/>
          </a:p>
          <a:p>
            <a:pPr algn="just"/>
            <a:endParaRPr lang="ru-RU" dirty="0"/>
          </a:p>
          <a:p>
            <a:pPr algn="just"/>
            <a:endParaRPr lang="ru-RU" dirty="0"/>
          </a:p>
          <a:p>
            <a:pPr algn="just"/>
            <a:endParaRPr lang="ka-GE" dirty="0"/>
          </a:p>
          <a:p>
            <a:pPr algn="just"/>
            <a:endParaRPr lang="ru-RU" dirty="0"/>
          </a:p>
          <a:p>
            <a:pPr algn="just"/>
            <a:endParaRPr lang="ru-RU" dirty="0"/>
          </a:p>
        </p:txBody>
      </p:sp>
      <p:pic>
        <p:nvPicPr>
          <p:cNvPr id="1026" name="Picture 2" desc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862" y="906318"/>
            <a:ext cx="149522" cy="14952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301" y="1075732"/>
            <a:ext cx="127586" cy="12758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999" y="1282128"/>
            <a:ext cx="129889" cy="12988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862" y="1530356"/>
            <a:ext cx="129888" cy="12988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862" y="1681895"/>
            <a:ext cx="129888" cy="12988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8517" y="1944832"/>
            <a:ext cx="157881" cy="15788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713" y="2187289"/>
            <a:ext cx="129888" cy="12988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300" y="2388180"/>
            <a:ext cx="129888" cy="12988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300" y="2532792"/>
            <a:ext cx="129888" cy="12988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300" y="2673650"/>
            <a:ext cx="129888" cy="12988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1496" y="2880017"/>
            <a:ext cx="129888" cy="12988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285" y="3073980"/>
            <a:ext cx="129888" cy="12988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713" y="3267943"/>
            <a:ext cx="129888" cy="129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369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ED473-7012-4F59-AA0F-EE1D9F7F456A}"/>
              </a:ext>
            </a:extLst>
          </p:cNvPr>
          <p:cNvSpPr>
            <a:spLocks noGrp="1"/>
          </p:cNvSpPr>
          <p:nvPr>
            <p:ph type="title"/>
          </p:nvPr>
        </p:nvSpPr>
        <p:spPr>
          <a:xfrm>
            <a:off x="558800" y="79513"/>
            <a:ext cx="7010400" cy="374511"/>
          </a:xfrm>
          <a:solidFill>
            <a:schemeClr val="accent1"/>
          </a:solidFill>
        </p:spPr>
        <p:txBody>
          <a:bodyPr>
            <a:normAutofit/>
          </a:bodyPr>
          <a:lstStyle/>
          <a:p>
            <a:r>
              <a:rPr kumimoji="0" lang="ka-GE" altLang="en-US" sz="1600" b="1" i="0" u="none" strike="noStrike" cap="none" normalizeH="0" baseline="0" dirty="0">
                <a:ln>
                  <a:noFill/>
                </a:ln>
                <a:solidFill>
                  <a:srgbClr val="000000"/>
                </a:solidFill>
                <a:effectLst/>
                <a:latin typeface="Sylfaen" panose="010A0502050306030303" pitchFamily="18" charset="0"/>
                <a:ea typeface="Calibri" panose="020F0502020204030204" pitchFamily="34" charset="0"/>
                <a:cs typeface="Times New Roman" panose="02020603050405020304" pitchFamily="18" charset="0"/>
              </a:rPr>
              <a:t>                            </a:t>
            </a:r>
            <a:r>
              <a:rPr kumimoji="0" lang="ka-GE" altLang="en-US" sz="1400" b="1" i="0" u="none" strike="noStrike" cap="none" normalizeH="0" baseline="0" dirty="0" smtClean="0">
                <a:ln>
                  <a:noFill/>
                </a:ln>
                <a:solidFill>
                  <a:srgbClr val="000000"/>
                </a:solidFill>
                <a:effectLst/>
                <a:latin typeface="Sylfaen" panose="010A0502050306030303" pitchFamily="18" charset="0"/>
                <a:ea typeface="Calibri" panose="020F0502020204030204" pitchFamily="34" charset="0"/>
                <a:cs typeface="Times New Roman" panose="02020603050405020304" pitchFamily="18" charset="0"/>
              </a:rPr>
              <a:t>ბიზნეს</a:t>
            </a:r>
            <a:r>
              <a:rPr kumimoji="0" lang="ka-GE" altLang="en-US" sz="1400" b="1" i="0" u="none" strike="noStrike" cap="none" normalizeH="0" dirty="0" smtClean="0">
                <a:ln>
                  <a:noFill/>
                </a:ln>
                <a:solidFill>
                  <a:srgbClr val="000000"/>
                </a:solidFill>
                <a:effectLst/>
                <a:latin typeface="Sylfaen" panose="010A0502050306030303" pitchFamily="18" charset="0"/>
                <a:ea typeface="Calibri" panose="020F0502020204030204" pitchFamily="34" charset="0"/>
                <a:cs typeface="Times New Roman" panose="02020603050405020304" pitchFamily="18" charset="0"/>
              </a:rPr>
              <a:t> პროექტის განაცხადის </a:t>
            </a:r>
            <a:r>
              <a:rPr kumimoji="0" lang="ka-GE" altLang="en-US" sz="1400" b="1" i="0" u="none" strike="noStrike" cap="none" normalizeH="0" baseline="0" dirty="0" smtClean="0">
                <a:ln>
                  <a:noFill/>
                </a:ln>
                <a:solidFill>
                  <a:srgbClr val="000000"/>
                </a:solidFill>
                <a:effectLst/>
                <a:latin typeface="Sylfaen" panose="010A0502050306030303" pitchFamily="18" charset="0"/>
                <a:ea typeface="Calibri" panose="020F0502020204030204" pitchFamily="34" charset="0"/>
                <a:cs typeface="Times New Roman" panose="02020603050405020304" pitchFamily="18" charset="0"/>
              </a:rPr>
              <a:t>დანართები</a:t>
            </a:r>
            <a:endParaRPr lang="en-US" sz="1400" dirty="0"/>
          </a:p>
        </p:txBody>
      </p:sp>
      <p:sp>
        <p:nvSpPr>
          <p:cNvPr id="3" name="Content Placeholder 2">
            <a:extLst>
              <a:ext uri="{FF2B5EF4-FFF2-40B4-BE49-F238E27FC236}">
                <a16:creationId xmlns:a16="http://schemas.microsoft.com/office/drawing/2014/main" id="{011BA316-3182-41B8-8E5A-36030B4AC7AA}"/>
              </a:ext>
            </a:extLst>
          </p:cNvPr>
          <p:cNvSpPr>
            <a:spLocks noGrp="1"/>
          </p:cNvSpPr>
          <p:nvPr>
            <p:ph sz="half" idx="1"/>
          </p:nvPr>
        </p:nvSpPr>
        <p:spPr>
          <a:xfrm>
            <a:off x="249898" y="641784"/>
            <a:ext cx="7624102" cy="3476192"/>
          </a:xfrm>
          <a:solidFill>
            <a:schemeClr val="accent1">
              <a:lumMod val="40000"/>
              <a:lumOff val="60000"/>
            </a:schemeClr>
          </a:solidFill>
          <a:ln>
            <a:solidFill>
              <a:schemeClr val="accent1">
                <a:lumMod val="40000"/>
                <a:lumOff val="60000"/>
              </a:schemeClr>
            </a:solidFill>
          </a:ln>
        </p:spPr>
        <p:txBody>
          <a:bodyPr>
            <a:normAutofit fontScale="55000" lnSpcReduction="20000"/>
          </a:bodyPr>
          <a:lstStyle/>
          <a:p>
            <a:pPr marL="304792" indent="0" algn="just">
              <a:lnSpc>
                <a:spcPct val="115000"/>
              </a:lnSpc>
              <a:buNone/>
            </a:pPr>
            <a:r>
              <a:rPr lang="ka-GE" sz="2000" b="1" dirty="0" smtClean="0">
                <a:effectLst/>
              </a:rPr>
              <a:t>-</a:t>
            </a:r>
            <a:r>
              <a:rPr lang="ka-GE" sz="2000" b="1" dirty="0" smtClean="0"/>
              <a:t>განაცხადის </a:t>
            </a:r>
            <a:r>
              <a:rPr lang="ka-GE" sz="2000" dirty="0" smtClean="0">
                <a:effectLst/>
              </a:rPr>
              <a:t>წარმოდგენის </a:t>
            </a:r>
            <a:r>
              <a:rPr lang="ka-GE" sz="2000" dirty="0">
                <a:effectLst/>
              </a:rPr>
              <a:t>დროს კონკურსანტმა დანართის სახით უნდა წარმოადგინოს ცნობა მოვალეთა რეესტრიდან, </a:t>
            </a:r>
            <a:endParaRPr lang="en-US" sz="2000" dirty="0">
              <a:effectLst/>
            </a:endParaRPr>
          </a:p>
          <a:p>
            <a:pPr marL="304792" indent="0" algn="just">
              <a:lnSpc>
                <a:spcPct val="115000"/>
              </a:lnSpc>
              <a:buNone/>
            </a:pPr>
            <a:r>
              <a:rPr lang="ka-GE" sz="2000" dirty="0">
                <a:effectLst/>
              </a:rPr>
              <a:t>ცნობის წარმოუდგენლობის და პირის მოვალეთა რეესტრში რეგისტრაციის შემთხვევაში </a:t>
            </a:r>
            <a:r>
              <a:rPr lang="ka-GE" sz="2000" dirty="0" smtClean="0"/>
              <a:t>განაცხადი</a:t>
            </a:r>
            <a:r>
              <a:rPr lang="ka-GE" sz="2000" dirty="0" smtClean="0">
                <a:effectLst/>
              </a:rPr>
              <a:t> </a:t>
            </a:r>
            <a:r>
              <a:rPr lang="ka-GE" sz="2000" dirty="0"/>
              <a:t>არ განიხილება.</a:t>
            </a:r>
            <a:endParaRPr lang="ka-GE" sz="2000" dirty="0">
              <a:effectLst/>
            </a:endParaRPr>
          </a:p>
          <a:p>
            <a:pPr marL="304792" indent="0" algn="just">
              <a:lnSpc>
                <a:spcPct val="115000"/>
              </a:lnSpc>
              <a:buNone/>
            </a:pPr>
            <a:endParaRPr lang="en-US" sz="2000" dirty="0">
              <a:effectLst/>
            </a:endParaRPr>
          </a:p>
          <a:p>
            <a:pPr marL="304792" indent="0" algn="just">
              <a:lnSpc>
                <a:spcPct val="115000"/>
              </a:lnSpc>
              <a:buNone/>
            </a:pPr>
            <a:r>
              <a:rPr lang="ka-GE" sz="2000" dirty="0" smtClean="0">
                <a:effectLst/>
              </a:rPr>
              <a:t> </a:t>
            </a:r>
            <a:r>
              <a:rPr lang="ka-GE" sz="2000" dirty="0">
                <a:effectLst/>
              </a:rPr>
              <a:t>შესაძენი ნივთების ინვოისები (უფლებამოსილი პირის მიერ გაცემული შესასყიდი საქონლის (კანონის მიერ განსაზღვრულ შემთხვევებში) საბაზრო ფასებთან  შესაბამისობის/ადეკვატურობის  დადებითი დასკვნა)</a:t>
            </a:r>
            <a:endParaRPr lang="en-US" sz="2000" dirty="0">
              <a:effectLst/>
            </a:endParaRPr>
          </a:p>
          <a:p>
            <a:pPr marL="304792" indent="0" algn="just">
              <a:lnSpc>
                <a:spcPct val="115000"/>
              </a:lnSpc>
              <a:buNone/>
            </a:pPr>
            <a:r>
              <a:rPr lang="ka-GE" sz="2000" dirty="0">
                <a:effectLst/>
              </a:rPr>
              <a:t>რომლის,  წარმოუდგენლობის შემთხვევაში   </a:t>
            </a:r>
            <a:r>
              <a:rPr lang="ka-GE" sz="2000" dirty="0" smtClean="0">
                <a:effectLst/>
              </a:rPr>
              <a:t>განავცხადი </a:t>
            </a:r>
            <a:r>
              <a:rPr lang="ka-GE" sz="2000" dirty="0"/>
              <a:t>არ განიხილება.</a:t>
            </a:r>
            <a:endParaRPr lang="ka-GE" sz="2000" dirty="0">
              <a:effectLst/>
            </a:endParaRPr>
          </a:p>
          <a:p>
            <a:pPr marL="304792" indent="0" algn="just">
              <a:lnSpc>
                <a:spcPct val="115000"/>
              </a:lnSpc>
              <a:buNone/>
            </a:pPr>
            <a:endParaRPr lang="en-US" sz="2000" dirty="0">
              <a:effectLst/>
            </a:endParaRPr>
          </a:p>
          <a:p>
            <a:pPr marL="304792" indent="0">
              <a:lnSpc>
                <a:spcPct val="115000"/>
              </a:lnSpc>
              <a:buNone/>
            </a:pPr>
            <a:r>
              <a:rPr lang="ka-GE" sz="2000" dirty="0" smtClean="0">
                <a:effectLst/>
              </a:rPr>
              <a:t> </a:t>
            </a:r>
            <a:r>
              <a:rPr lang="ka-GE" sz="2000" dirty="0">
                <a:effectLst/>
              </a:rPr>
              <a:t>პრიორიტეტულ კონკურსანტმა    დანართის სახით  უნდა წარმოადგინოს შესაბამისი დამადასტურებელი დოკუმენტი.</a:t>
            </a:r>
          </a:p>
          <a:p>
            <a:pPr marL="304792" indent="0">
              <a:lnSpc>
                <a:spcPct val="115000"/>
              </a:lnSpc>
              <a:buNone/>
            </a:pPr>
            <a:endParaRPr lang="en-US" sz="2000" dirty="0">
              <a:effectLst/>
            </a:endParaRPr>
          </a:p>
          <a:p>
            <a:pPr marL="0" indent="0" algn="ctr">
              <a:buNone/>
            </a:pPr>
            <a:r>
              <a:rPr lang="ka-GE" sz="1600" dirty="0">
                <a:solidFill>
                  <a:schemeClr val="tx2"/>
                </a:solidFill>
              </a:rPr>
              <a:t>       </a:t>
            </a:r>
            <a:r>
              <a:rPr lang="ka-GE" sz="2000" b="1" dirty="0">
                <a:solidFill>
                  <a:schemeClr val="accent1">
                    <a:lumMod val="50000"/>
                  </a:schemeClr>
                </a:solidFill>
              </a:rPr>
              <a:t>ბიზნეს პროექტის </a:t>
            </a:r>
            <a:r>
              <a:rPr lang="ru-RU" sz="2000" b="1" dirty="0">
                <a:solidFill>
                  <a:schemeClr val="accent1">
                    <a:lumMod val="50000"/>
                  </a:schemeClr>
                </a:solidFill>
                <a:latin typeface="Sylfaen" pitchFamily="18" charset="0"/>
              </a:rPr>
              <a:t>განხილვის პროცესში, შესაძლოა, კომისიამ განმცხადებელს დამატებითი ინფორმაციის წარდგენა მოსთხოვოს, სამი </a:t>
            </a:r>
            <a:r>
              <a:rPr lang="ka-GE" sz="2000" b="1" dirty="0">
                <a:solidFill>
                  <a:schemeClr val="accent1">
                    <a:lumMod val="50000"/>
                  </a:schemeClr>
                </a:solidFill>
                <a:latin typeface="Sylfaen" pitchFamily="18" charset="0"/>
              </a:rPr>
              <a:t>ან მეტი </a:t>
            </a:r>
            <a:r>
              <a:rPr lang="ru-RU" sz="2000" b="1" dirty="0">
                <a:solidFill>
                  <a:schemeClr val="accent1">
                    <a:lumMod val="50000"/>
                  </a:schemeClr>
                </a:solidFill>
                <a:latin typeface="Sylfaen" pitchFamily="18" charset="0"/>
              </a:rPr>
              <a:t>სამუშაო დღი</a:t>
            </a:r>
            <a:r>
              <a:rPr lang="ka-GE" sz="2000" b="1" dirty="0">
                <a:solidFill>
                  <a:schemeClr val="accent1">
                    <a:lumMod val="50000"/>
                  </a:schemeClr>
                </a:solidFill>
                <a:latin typeface="Sylfaen" pitchFamily="18" charset="0"/>
              </a:rPr>
              <a:t>ს ვადაში.</a:t>
            </a:r>
            <a:endParaRPr lang="ru-RU" sz="2000" b="1" dirty="0">
              <a:solidFill>
                <a:schemeClr val="accent1">
                  <a:lumMod val="50000"/>
                </a:schemeClr>
              </a:solidFill>
              <a:latin typeface="Sylfaen" pitchFamily="18" charset="0"/>
            </a:endParaRPr>
          </a:p>
          <a:p>
            <a:endParaRPr lang="en-US" dirty="0"/>
          </a:p>
        </p:txBody>
      </p:sp>
    </p:spTree>
    <p:extLst>
      <p:ext uri="{BB962C8B-B14F-4D97-AF65-F5344CB8AC3E}">
        <p14:creationId xmlns:p14="http://schemas.microsoft.com/office/powerpoint/2010/main" val="2539017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1769C-D0F0-460F-955A-2BD8CDA607EC}"/>
              </a:ext>
            </a:extLst>
          </p:cNvPr>
          <p:cNvSpPr>
            <a:spLocks noGrp="1"/>
          </p:cNvSpPr>
          <p:nvPr>
            <p:ph type="title"/>
          </p:nvPr>
        </p:nvSpPr>
        <p:spPr>
          <a:xfrm>
            <a:off x="393192" y="50799"/>
            <a:ext cx="7260336" cy="250953"/>
          </a:xfrm>
          <a:solidFill>
            <a:schemeClr val="accent5">
              <a:lumMod val="60000"/>
              <a:lumOff val="40000"/>
            </a:schemeClr>
          </a:solidFill>
        </p:spPr>
        <p:txBody>
          <a:bodyPr>
            <a:normAutofit/>
          </a:bodyPr>
          <a:lstStyle/>
          <a:p>
            <a:r>
              <a:rPr lang="ka-GE" sz="1100" b="1" dirty="0"/>
              <a:t>   გამარჯვებული ბენეფიციარის  მიერ    წარმოსადგენი დოკუმენტაცია ხელშეკრულების გაფორმებამდე</a:t>
            </a:r>
          </a:p>
        </p:txBody>
      </p:sp>
      <p:sp>
        <p:nvSpPr>
          <p:cNvPr id="3" name="Content Placeholder 2">
            <a:extLst>
              <a:ext uri="{FF2B5EF4-FFF2-40B4-BE49-F238E27FC236}">
                <a16:creationId xmlns:a16="http://schemas.microsoft.com/office/drawing/2014/main" id="{72616E0B-FDB3-4B39-9A82-2FDD7D0AC771}"/>
              </a:ext>
            </a:extLst>
          </p:cNvPr>
          <p:cNvSpPr>
            <a:spLocks noGrp="1"/>
          </p:cNvSpPr>
          <p:nvPr>
            <p:ph idx="1"/>
          </p:nvPr>
        </p:nvSpPr>
        <p:spPr>
          <a:xfrm>
            <a:off x="79022" y="355600"/>
            <a:ext cx="7919156" cy="4165601"/>
          </a:xfrm>
          <a:solidFill>
            <a:schemeClr val="accent1">
              <a:lumMod val="20000"/>
              <a:lumOff val="80000"/>
            </a:schemeClr>
          </a:solidFill>
        </p:spPr>
        <p:txBody>
          <a:bodyPr>
            <a:normAutofit fontScale="25000" lnSpcReduction="20000"/>
          </a:bodyPr>
          <a:lstStyle/>
          <a:p>
            <a:pPr algn="just">
              <a:lnSpc>
                <a:spcPct val="120000"/>
              </a:lnSpc>
              <a:buFont typeface="Wingdings" panose="05000000000000000000" pitchFamily="2" charset="2"/>
              <a:buChar char="Ø"/>
            </a:pPr>
            <a:r>
              <a:rPr lang="ka-GE" sz="3200" dirty="0"/>
              <a:t>ბიზნეს განაცხადის პროექტი;</a:t>
            </a:r>
          </a:p>
          <a:p>
            <a:pPr algn="just">
              <a:lnSpc>
                <a:spcPct val="120000"/>
              </a:lnSpc>
              <a:buFont typeface="Wingdings" panose="05000000000000000000" pitchFamily="2" charset="2"/>
              <a:buChar char="Ø"/>
            </a:pPr>
            <a:r>
              <a:rPr lang="ka-GE" sz="3200" dirty="0"/>
              <a:t> პირადობის დამადასტურებელი დოკუმენტის ასლი</a:t>
            </a:r>
            <a:r>
              <a:rPr lang="en-US" sz="3200" dirty="0"/>
              <a:t>;</a:t>
            </a:r>
            <a:endParaRPr lang="ka-GE" sz="3200" dirty="0"/>
          </a:p>
          <a:p>
            <a:pPr algn="just">
              <a:lnSpc>
                <a:spcPct val="120000"/>
              </a:lnSpc>
              <a:buFont typeface="Wingdings" panose="05000000000000000000" pitchFamily="2" charset="2"/>
              <a:buChar char="Ø"/>
            </a:pPr>
            <a:r>
              <a:rPr lang="ka-GE" sz="3200" dirty="0"/>
              <a:t>ბიზნესის განხორციელების ადგილის საკუთრების უფლების, ფლობის ან/და სარგებლობის დამადასტურებელი დოკუმენტი. საკუთრების უფლების ამონაწერი (განახლებული, 2023 წლის მდგომარეობით) საჯარო რეესტრიდან ან ბიზნესის განხორციელების ადგილის, საქართველოს სამოქალაქო კოდექსის შესაბამისად დროებით სარგებლობის ფორმებით მიღების დამადასტურებელი ხელშეკრულება, რომლის მოქმედების ვადაც განისაზღვრება არანაკლებ 1 (ერთი) წლით. ამასთან, თუ შუახევის მუნიციპალიტეტის მერიას და ბენეფიციარს შორის ხელშეკრულების გაფორმების მომენტში, მეწარმე სუბიექტის მიერ წარდგენილ იქნა უკვე გაფორმებული მოქმედი  ბიზნესის განხორციელების ადგილის სარგებლობის ფორმით მიღების დამადასტურებელი 1 (ერთი) წლიანი ხელშეკრულება, რომლის მოქმედების ვადაც სრულდება მეწარმე სუბიექტსა და შუახევის მუნიციპალიტეტის მერიას შორის ხელშეკრულების გაფორმებიდან ერთ წელზე ნაკლებ ვადაში, ხელშეკრულების მოქმედების ვადის დასრულების შემთხვევაში ბენეფიციარი ვალდებულია წარადგინოს განახლებული დოკუმენტი, რომლის მოქმედების ვადაც არ იქნება მასსა და შუახევის მუნიციპალიტეტის მერიას შორის ხელშეკრულების გაფორმებიდან ერთ წელზე ნაკლები;</a:t>
            </a:r>
          </a:p>
          <a:p>
            <a:pPr lvl="0" algn="just">
              <a:lnSpc>
                <a:spcPct val="120000"/>
              </a:lnSpc>
              <a:buFont typeface="Wingdings" panose="05000000000000000000" pitchFamily="2" charset="2"/>
              <a:buChar char="Ø"/>
            </a:pPr>
            <a:r>
              <a:rPr lang="ka-GE" sz="3200" dirty="0"/>
              <a:t>თანასაკუთრების შემთხვევაში, სხვა თანამესაკუთრების ნოტარიულად დამოწმებული მინდობილობა ან/და თანხმობა ან/და ყველა თანამესაკუთრის მიერ ხელმოწერილი დოკუმენტი, რომლის შინაარსისა და ხელმოწერის ნამდვილობაზე პასუხისმგებელი იქნება დოკუმენტის წარმომდეგნი;</a:t>
            </a:r>
          </a:p>
          <a:p>
            <a:pPr algn="just">
              <a:lnSpc>
                <a:spcPct val="120000"/>
              </a:lnSpc>
              <a:buFont typeface="Wingdings" panose="05000000000000000000" pitchFamily="2" charset="2"/>
              <a:buChar char="Ø"/>
            </a:pPr>
            <a:r>
              <a:rPr lang="ka-GE" sz="3200" dirty="0"/>
              <a:t>გადასახადის გადამხდელ ფიზიკურ პირად/ინდივიდუალურ მეწარმედ რეგისტრაციის დამადასტურებელი დოკუმენტი;</a:t>
            </a:r>
          </a:p>
          <a:p>
            <a:pPr algn="just">
              <a:lnSpc>
                <a:spcPct val="120000"/>
              </a:lnSpc>
              <a:buFont typeface="Wingdings" panose="05000000000000000000" pitchFamily="2" charset="2"/>
              <a:buChar char="Ø"/>
            </a:pPr>
            <a:r>
              <a:rPr lang="ka-GE" sz="3200" dirty="0"/>
              <a:t> საბანკო ანგარიშის რეკვიზიტები;</a:t>
            </a:r>
          </a:p>
          <a:p>
            <a:pPr algn="just">
              <a:lnSpc>
                <a:spcPct val="120000"/>
              </a:lnSpc>
              <a:buFont typeface="Wingdings" panose="05000000000000000000" pitchFamily="2" charset="2"/>
              <a:buChar char="Ø"/>
            </a:pPr>
            <a:r>
              <a:rPr lang="ka-GE" sz="3200" dirty="0"/>
              <a:t>ცნობა, რომ  მეწარმე სუბიექტს არ გააჩნია ვადაგადაცილებული დავალიანება და ანგარიშზე ყადაღა კომერციულ ბანკში,    რომლიდანაც  წარმოადგენს  ანგარიშის  რეკვიზიტებს;</a:t>
            </a:r>
          </a:p>
          <a:p>
            <a:pPr algn="just">
              <a:lnSpc>
                <a:spcPct val="120000"/>
              </a:lnSpc>
              <a:buFont typeface="Wingdings" panose="05000000000000000000" pitchFamily="2" charset="2"/>
              <a:buChar char="Ø"/>
            </a:pPr>
            <a:r>
              <a:rPr lang="ka-GE" sz="3200" dirty="0"/>
              <a:t> ამონაწერი მოვალეთა რეესტრიდან;</a:t>
            </a:r>
          </a:p>
          <a:p>
            <a:pPr algn="just">
              <a:lnSpc>
                <a:spcPct val="120000"/>
              </a:lnSpc>
              <a:buFont typeface="Wingdings" panose="05000000000000000000" pitchFamily="2" charset="2"/>
              <a:buChar char="Ø"/>
            </a:pPr>
            <a:r>
              <a:rPr lang="ka-GE" sz="3200" dirty="0"/>
              <a:t>იმ შემთხვევაში თუ საქმიანობა საჭიროებს ადგილობრივი მუნიციპალიტეტის შესაბამისი სამსახურის/უწყების თანხმობას/ნებართვას, სავალდებულოა წარმოდგენილ იქნას ხელშეკრულების გაფორმებამდე;</a:t>
            </a:r>
          </a:p>
          <a:p>
            <a:pPr algn="just">
              <a:lnSpc>
                <a:spcPct val="120000"/>
              </a:lnSpc>
              <a:buFont typeface="Wingdings" panose="05000000000000000000" pitchFamily="2" charset="2"/>
              <a:buChar char="Ø"/>
            </a:pPr>
            <a:r>
              <a:rPr lang="ka-GE" sz="3200" dirty="0"/>
              <a:t>ქალთა ჯგუფის მონაწილეობის შემთხვევაში  − ჯგუფის წევრთა თანხმობები, რომელიც დამოწმებული უნდა იყოს ნოტარიული წესით ან/და ხელმოწერილი კომისიის მდივნის თანდასწრებით;</a:t>
            </a:r>
          </a:p>
          <a:p>
            <a:pPr lvl="0"/>
            <a:r>
              <a:rPr lang="ka-GE" sz="3200" dirty="0"/>
              <a:t>სხვა დამატებითი დოკუმენტაცია, რომელთა წარმოდეგნის საჭიროებასაც განსაზღვრავს დამატებით კომისია.</a:t>
            </a:r>
            <a:endParaRPr lang="en-US" sz="3200" dirty="0"/>
          </a:p>
          <a:p>
            <a:pPr marL="0" indent="0">
              <a:buNone/>
            </a:pPr>
            <a:r>
              <a:rPr lang="ka-GE" sz="3200" dirty="0"/>
              <a:t> </a:t>
            </a:r>
            <a:endParaRPr lang="en-US" sz="3200" dirty="0"/>
          </a:p>
          <a:p>
            <a:pPr marL="0" indent="0">
              <a:buNone/>
            </a:pPr>
            <a:r>
              <a:rPr lang="ka-GE" sz="3200" b="1" dirty="0"/>
              <a:t>აღნიშნული დოკუმენტაციის წარმოუდგენლობის შემთხვევაში, პროექტი არ დაფინანსდება.</a:t>
            </a:r>
          </a:p>
          <a:p>
            <a:pPr marL="304792" indent="0" algn="just">
              <a:lnSpc>
                <a:spcPct val="115000"/>
              </a:lnSpc>
              <a:spcAft>
                <a:spcPts val="1000"/>
              </a:spcAft>
              <a:buNone/>
            </a:pPr>
            <a:r>
              <a:rPr lang="ka-GE" sz="3200" dirty="0">
                <a:effectLst/>
                <a:ea typeface="Calibri" panose="020F0502020204030204" pitchFamily="34" charset="0"/>
                <a:cs typeface="Times New Roman" panose="02020603050405020304" pitchFamily="18" charset="0"/>
              </a:rPr>
              <a:t> </a:t>
            </a:r>
            <a:endParaRPr lang="en-US" sz="3200" dirty="0">
              <a:effectLst/>
              <a:ea typeface="Calibri" panose="020F0502020204030204" pitchFamily="34" charset="0"/>
              <a:cs typeface="Times New Roman" panose="02020603050405020304" pitchFamily="18" charset="0"/>
            </a:endParaRPr>
          </a:p>
          <a:p>
            <a:pPr marL="0" indent="0">
              <a:buNone/>
            </a:pPr>
            <a:endParaRPr lang="en-US" sz="3200" b="1" dirty="0"/>
          </a:p>
          <a:p>
            <a:pPr marL="0" indent="0">
              <a:buNone/>
            </a:pPr>
            <a:r>
              <a:rPr lang="ka-GE" b="1" dirty="0"/>
              <a:t> </a:t>
            </a:r>
            <a:endParaRPr lang="en-US" b="1" dirty="0"/>
          </a:p>
          <a:p>
            <a:pPr algn="just">
              <a:lnSpc>
                <a:spcPct val="120000"/>
              </a:lnSpc>
              <a:buFont typeface="Wingdings" panose="05000000000000000000" pitchFamily="2" charset="2"/>
              <a:buChar char="Ø"/>
            </a:pPr>
            <a:endParaRPr lang="ka-GE" sz="3400" dirty="0"/>
          </a:p>
          <a:p>
            <a:pPr algn="just">
              <a:lnSpc>
                <a:spcPct val="120000"/>
              </a:lnSpc>
              <a:buFont typeface="Wingdings" panose="05000000000000000000" pitchFamily="2" charset="2"/>
              <a:buChar char="Ø"/>
            </a:pPr>
            <a:endParaRPr lang="ka-GE" sz="3400" dirty="0"/>
          </a:p>
          <a:p>
            <a:endParaRPr lang="ka-GE" dirty="0"/>
          </a:p>
        </p:txBody>
      </p:sp>
    </p:spTree>
    <p:extLst>
      <p:ext uri="{BB962C8B-B14F-4D97-AF65-F5344CB8AC3E}">
        <p14:creationId xmlns:p14="http://schemas.microsoft.com/office/powerpoint/2010/main" val="40373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4EC1-DD2D-4664-88D2-34BCD3918A2C}"/>
              </a:ext>
            </a:extLst>
          </p:cNvPr>
          <p:cNvSpPr>
            <a:spLocks noGrp="1"/>
          </p:cNvSpPr>
          <p:nvPr>
            <p:ph type="title"/>
          </p:nvPr>
        </p:nvSpPr>
        <p:spPr>
          <a:xfrm>
            <a:off x="558800" y="197556"/>
            <a:ext cx="7010400" cy="423333"/>
          </a:xfrm>
          <a:solidFill>
            <a:schemeClr val="accent1">
              <a:lumMod val="60000"/>
              <a:lumOff val="40000"/>
            </a:schemeClr>
          </a:solidFill>
        </p:spPr>
        <p:txBody>
          <a:bodyPr>
            <a:normAutofit fontScale="90000"/>
          </a:bodyPr>
          <a:lstStyle/>
          <a:p>
            <a:r>
              <a:rPr lang="ka-GE" sz="1600" b="1" dirty="0"/>
              <a:t>ხელშეკრულების გაფორმების, პროგრამის თანხის ჩარიცხვის შემდეგ ბენეფიციარმა უნდა წარმოადგინოს</a:t>
            </a:r>
            <a:endParaRPr lang="ka-GE" dirty="0"/>
          </a:p>
        </p:txBody>
      </p:sp>
      <p:sp>
        <p:nvSpPr>
          <p:cNvPr id="3" name="Content Placeholder 2">
            <a:extLst>
              <a:ext uri="{FF2B5EF4-FFF2-40B4-BE49-F238E27FC236}">
                <a16:creationId xmlns:a16="http://schemas.microsoft.com/office/drawing/2014/main" id="{A680BF38-FB0C-4B1E-84B3-28FF274D89B8}"/>
              </a:ext>
            </a:extLst>
          </p:cNvPr>
          <p:cNvSpPr>
            <a:spLocks noGrp="1"/>
          </p:cNvSpPr>
          <p:nvPr>
            <p:ph idx="1"/>
          </p:nvPr>
        </p:nvSpPr>
        <p:spPr>
          <a:xfrm>
            <a:off x="558800" y="773289"/>
            <a:ext cx="7010400" cy="3460044"/>
          </a:xfrm>
          <a:solidFill>
            <a:schemeClr val="tx2">
              <a:lumMod val="60000"/>
              <a:lumOff val="40000"/>
            </a:schemeClr>
          </a:solidFill>
        </p:spPr>
        <p:txBody>
          <a:bodyPr>
            <a:normAutofit fontScale="62500" lnSpcReduction="20000"/>
          </a:bodyPr>
          <a:lstStyle/>
          <a:p>
            <a:r>
              <a:rPr lang="ka-GE" dirty="0"/>
              <a:t>თანამონაწილეობის და პროგრამის თანხის გახარჯვის დამადასტურებელი დოკუმენტაცია.</a:t>
            </a:r>
          </a:p>
          <a:p>
            <a:r>
              <a:rPr lang="ka-GE" dirty="0"/>
              <a:t>ა) პროდუქციის/მომსახურების მიწოდების დამადასტურებელი დოკუმენტებია: </a:t>
            </a:r>
          </a:p>
          <a:p>
            <a:r>
              <a:rPr lang="ka-GE" dirty="0"/>
              <a:t>სასაქონლო ზედნადები (</a:t>
            </a:r>
            <a:r>
              <a:rPr lang="en-US" dirty="0"/>
              <a:t>RS.GE)</a:t>
            </a:r>
            <a:r>
              <a:rPr lang="ka-GE" dirty="0"/>
              <a:t> ან/და</a:t>
            </a:r>
            <a:endParaRPr lang="en-US" dirty="0"/>
          </a:p>
          <a:p>
            <a:r>
              <a:rPr lang="ka-GE" dirty="0"/>
              <a:t>საგადასახადო დოკუმენტი(</a:t>
            </a:r>
            <a:r>
              <a:rPr lang="en-US" dirty="0"/>
              <a:t>RS.GE); </a:t>
            </a:r>
          </a:p>
          <a:p>
            <a:pPr marL="0" indent="0">
              <a:buNone/>
            </a:pPr>
            <a:endParaRPr lang="en-US" dirty="0"/>
          </a:p>
          <a:p>
            <a:r>
              <a:rPr lang="ka-GE" dirty="0"/>
              <a:t>ბ) თანხის გადახდის და ზემოაღნიშნული დოკუმენტებით გაწეული ხარჯის ანაზღაურების დამადასტურებელი დოკუმენტებია: </a:t>
            </a:r>
          </a:p>
          <a:p>
            <a:r>
              <a:rPr lang="ka-GE" dirty="0"/>
              <a:t>სალაროს ქვითარი (იმავე ოდენობაზე); </a:t>
            </a:r>
          </a:p>
          <a:p>
            <a:r>
              <a:rPr lang="ka-GE" dirty="0"/>
              <a:t>ბანკის გადარიცხვის ქვითარი (იმავე ოდენობაზე); </a:t>
            </a:r>
          </a:p>
          <a:p>
            <a:r>
              <a:rPr lang="ka-GE" dirty="0"/>
              <a:t>კომერციული ბანკის სალარო (</a:t>
            </a:r>
            <a:r>
              <a:rPr lang="en-US" dirty="0"/>
              <a:t>POS) </a:t>
            </a:r>
            <a:r>
              <a:rPr lang="ka-GE" dirty="0"/>
              <a:t>ტერმინალის ქვითარი.</a:t>
            </a:r>
          </a:p>
          <a:p>
            <a:r>
              <a:rPr lang="ka-GE" dirty="0" err="1"/>
              <a:t>ჩგდ</a:t>
            </a:r>
            <a:r>
              <a:rPr lang="ka-GE" dirty="0"/>
              <a:t> ‐ ჩეკთან გათანაბრებული დოკუმენტი (იმავე ოდენობაზე); </a:t>
            </a:r>
          </a:p>
          <a:p>
            <a:r>
              <a:rPr lang="ka-GE" dirty="0"/>
              <a:t>სალაროს შემოსავლის ორდერი (მხოლოდ ანგარიშ‐ფაქტურის გამოწერის შემთხვევაში)(1)</a:t>
            </a:r>
          </a:p>
          <a:p>
            <a:pPr algn="just"/>
            <a:r>
              <a:rPr lang="ka-GE" dirty="0"/>
              <a:t>(1) პროდუქციის/მომსახურების მიმწოდებელი რეგისტრირებული უნდა იყოს გადასახადის გადამხდელად, რომელიც უზრუნველყოფს „ა“ და „ბ“ პუნქტებში ჩამოთვლილი დოკუმენტაციის გაცემას, გარდა იმ შემთხვევისა როდესაც ფიზიკური პირთან ფორმდება შრომითი ხელშეკრულება მომსახურებაზე, რაზედაც წარმოსადგენი იქნება კონკრეტულ პირთან  დაკავშირებული საშემოსავლო გადასახადის დეკლარაცია, სადაც წარმოდგენილი იქნება ინფორმაცია აღნიშნული პირის საშემოსავლო გადასახადით დაბეგვრის შესახებ.</a:t>
            </a:r>
          </a:p>
          <a:p>
            <a:pPr algn="just"/>
            <a:endParaRPr lang="ka-GE" dirty="0"/>
          </a:p>
          <a:p>
            <a:endParaRPr lang="ka-GE" dirty="0"/>
          </a:p>
        </p:txBody>
      </p:sp>
      <p:pic>
        <p:nvPicPr>
          <p:cNvPr id="1026"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18" y="680894"/>
            <a:ext cx="457200"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673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E1BC1C-F9D8-4C36-B54B-38CA4CC2EC14}"/>
              </a:ext>
            </a:extLst>
          </p:cNvPr>
          <p:cNvSpPr>
            <a:spLocks noGrp="1"/>
          </p:cNvSpPr>
          <p:nvPr>
            <p:ph sz="half" idx="1"/>
          </p:nvPr>
        </p:nvSpPr>
        <p:spPr>
          <a:xfrm>
            <a:off x="558799" y="1657349"/>
            <a:ext cx="6784975" cy="1905001"/>
          </a:xfrm>
          <a:solidFill>
            <a:schemeClr val="accent1">
              <a:lumMod val="40000"/>
              <a:lumOff val="60000"/>
            </a:schemeClr>
          </a:solidFill>
        </p:spPr>
        <p:txBody>
          <a:bodyPr/>
          <a:lstStyle/>
          <a:p>
            <a:pPr marL="0" indent="0" algn="just">
              <a:buNone/>
            </a:pPr>
            <a:r>
              <a:rPr lang="ka-GE" sz="1800" dirty="0">
                <a:effectLst/>
                <a:latin typeface="Sylfaen" panose="010A0502050306030303" pitchFamily="18" charset="0"/>
                <a:ea typeface="Calibri" panose="020F0502020204030204" pitchFamily="34" charset="0"/>
                <a:cs typeface="Times New Roman" panose="02020603050405020304" pitchFamily="18" charset="0"/>
              </a:rPr>
              <a:t>გამარჯვების/დაფინანსების შემთხვევაში კონკურსანტი პირველ ეტაპზე ახორციელებს თანამონაწილეობის თანხის გახარჯვას, რის შემდეგაც </a:t>
            </a:r>
            <a:r>
              <a:rPr lang="ka-GE" sz="1800">
                <a:effectLst/>
                <a:latin typeface="Sylfaen" panose="010A0502050306030303" pitchFamily="18" charset="0"/>
                <a:ea typeface="Calibri" panose="020F0502020204030204" pitchFamily="34" charset="0"/>
                <a:cs typeface="Times New Roman" panose="02020603050405020304" pitchFamily="18" charset="0"/>
              </a:rPr>
              <a:t>წარმოადგენს </a:t>
            </a:r>
            <a:r>
              <a:rPr lang="ka-GE" sz="1800" smtClean="0">
                <a:effectLst/>
                <a:latin typeface="Sylfaen" panose="010A0502050306030303" pitchFamily="18" charset="0"/>
                <a:ea typeface="Calibri" panose="020F0502020204030204" pitchFamily="34" charset="0"/>
                <a:cs typeface="Times New Roman" panose="02020603050405020304" pitchFamily="18" charset="0"/>
              </a:rPr>
              <a:t>დამადასტურებელ დოკუმენტებს: </a:t>
            </a:r>
            <a:r>
              <a:rPr lang="ka-GE" sz="1800" dirty="0">
                <a:effectLst/>
                <a:latin typeface="Sylfaen" panose="010A0502050306030303" pitchFamily="18" charset="0"/>
                <a:ea typeface="Calibri" panose="020F0502020204030204" pitchFamily="34" charset="0"/>
                <a:cs typeface="Times New Roman" panose="02020603050405020304" pitchFamily="18" charset="0"/>
              </a:rPr>
              <a:t>ზედნადებებს, ქვითრებს და შემდეგ ერიცხება პროგრამით გათვალისწინებული თანხა</a:t>
            </a:r>
            <a:r>
              <a:rPr lang="ka-GE" sz="1800" b="1" dirty="0">
                <a:effectLst/>
                <a:latin typeface="Sylfaen" panose="010A0502050306030303"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2" name="Рисунок 1"/>
          <p:cNvPicPr>
            <a:picLocks noChangeAspect="1"/>
          </p:cNvPicPr>
          <p:nvPr/>
        </p:nvPicPr>
        <p:blipFill>
          <a:blip r:embed="rId2"/>
          <a:stretch>
            <a:fillRect/>
          </a:stretch>
        </p:blipFill>
        <p:spPr>
          <a:xfrm>
            <a:off x="3490241" y="536331"/>
            <a:ext cx="725487" cy="563080"/>
          </a:xfrm>
          <a:prstGeom prst="rect">
            <a:avLst/>
          </a:prstGeom>
        </p:spPr>
      </p:pic>
    </p:spTree>
    <p:extLst>
      <p:ext uri="{BB962C8B-B14F-4D97-AF65-F5344CB8AC3E}">
        <p14:creationId xmlns:p14="http://schemas.microsoft.com/office/powerpoint/2010/main" val="2798976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A4411-D68D-4451-BAAD-83FC2FAC26A0}"/>
              </a:ext>
            </a:extLst>
          </p:cNvPr>
          <p:cNvSpPr>
            <a:spLocks noGrp="1"/>
          </p:cNvSpPr>
          <p:nvPr>
            <p:ph type="title"/>
          </p:nvPr>
        </p:nvSpPr>
        <p:spPr>
          <a:xfrm>
            <a:off x="558799" y="214490"/>
            <a:ext cx="6728691" cy="428977"/>
          </a:xfrm>
          <a:solidFill>
            <a:schemeClr val="accent5">
              <a:lumMod val="60000"/>
              <a:lumOff val="40000"/>
            </a:schemeClr>
          </a:solidFill>
        </p:spPr>
        <p:txBody>
          <a:bodyPr>
            <a:normAutofit/>
          </a:bodyPr>
          <a:lstStyle/>
          <a:p>
            <a:pPr algn="ctr"/>
            <a:r>
              <a:rPr lang="ka-GE" sz="1600" b="1" dirty="0"/>
              <a:t>ბიზნეს</a:t>
            </a:r>
            <a:r>
              <a:rPr lang="en-US" sz="1600" b="1" dirty="0"/>
              <a:t> </a:t>
            </a:r>
            <a:r>
              <a:rPr lang="ka-GE" sz="1600" b="1" dirty="0"/>
              <a:t>იდეების მიღება</a:t>
            </a:r>
          </a:p>
        </p:txBody>
      </p:sp>
      <p:sp>
        <p:nvSpPr>
          <p:cNvPr id="3" name="Content Placeholder 2">
            <a:extLst>
              <a:ext uri="{FF2B5EF4-FFF2-40B4-BE49-F238E27FC236}">
                <a16:creationId xmlns:a16="http://schemas.microsoft.com/office/drawing/2014/main" id="{B92EC8F4-0BA1-4F6B-8B1A-5447E0458E5C}"/>
              </a:ext>
            </a:extLst>
          </p:cNvPr>
          <p:cNvSpPr>
            <a:spLocks noGrp="1"/>
          </p:cNvSpPr>
          <p:nvPr>
            <p:ph sz="half" idx="1"/>
          </p:nvPr>
        </p:nvSpPr>
        <p:spPr>
          <a:xfrm>
            <a:off x="626533" y="1083733"/>
            <a:ext cx="6771794" cy="3011664"/>
          </a:xfrm>
          <a:solidFill>
            <a:schemeClr val="tx2">
              <a:lumMod val="40000"/>
              <a:lumOff val="60000"/>
            </a:schemeClr>
          </a:solidFill>
        </p:spPr>
        <p:txBody>
          <a:bodyPr>
            <a:normAutofit/>
          </a:bodyPr>
          <a:lstStyle/>
          <a:p>
            <a:pPr marL="0" indent="0">
              <a:buNone/>
            </a:pPr>
            <a:endParaRPr lang="ka-GE" sz="1200" dirty="0"/>
          </a:p>
          <a:p>
            <a:pPr marL="0" indent="0">
              <a:buNone/>
            </a:pPr>
            <a:r>
              <a:rPr lang="ka-GE" sz="1200" dirty="0"/>
              <a:t>ბიზნესი იდეების განაცხადების მიღების ბოლო</a:t>
            </a:r>
            <a:r>
              <a:rPr lang="en-US" sz="1200" dirty="0"/>
              <a:t> </a:t>
            </a:r>
            <a:r>
              <a:rPr lang="ka-GE" sz="1200" dirty="0"/>
              <a:t>ვადა ამა წლის </a:t>
            </a:r>
            <a:r>
              <a:rPr lang="ka-GE" sz="1200" dirty="0" smtClean="0"/>
              <a:t>23 ივლისი </a:t>
            </a:r>
            <a:endParaRPr lang="ka-GE" sz="1200" dirty="0"/>
          </a:p>
          <a:p>
            <a:pPr marL="0" indent="0">
              <a:buNone/>
            </a:pPr>
            <a:endParaRPr lang="ka-GE" sz="1200" dirty="0"/>
          </a:p>
          <a:p>
            <a:pPr marL="0" indent="0">
              <a:buNone/>
            </a:pPr>
            <a:endParaRPr lang="ka-GE" sz="1200" dirty="0"/>
          </a:p>
          <a:p>
            <a:pPr marL="0" indent="0">
              <a:buNone/>
            </a:pPr>
            <a:r>
              <a:rPr lang="ka-GE" sz="1200" b="1" dirty="0"/>
              <a:t>ბიზნესი იდეის შემოტანის წესი: </a:t>
            </a:r>
            <a:r>
              <a:rPr lang="ka-GE" sz="1200" dirty="0"/>
              <a:t>შუახევის მუნიციპალიტეტის მერიის კანცელარია</a:t>
            </a:r>
          </a:p>
          <a:p>
            <a:pPr marL="0" indent="0">
              <a:buNone/>
            </a:pPr>
            <a:endParaRPr lang="ka-GE" sz="1200" dirty="0"/>
          </a:p>
          <a:p>
            <a:pPr marL="0" indent="0">
              <a:buNone/>
            </a:pPr>
            <a:endParaRPr lang="ka-GE" sz="1200" b="1" dirty="0"/>
          </a:p>
          <a:p>
            <a:endParaRPr lang="ka-GE" dirty="0"/>
          </a:p>
        </p:txBody>
      </p:sp>
      <p:pic>
        <p:nvPicPr>
          <p:cNvPr id="1034" name="Picture 10" descr="🕕">
            <a:extLst>
              <a:ext uri="{FF2B5EF4-FFF2-40B4-BE49-F238E27FC236}">
                <a16:creationId xmlns:a16="http://schemas.microsoft.com/office/drawing/2014/main" id="{C4505BED-6D1C-408A-8A0B-74190F8B8F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66" y="1408994"/>
            <a:ext cx="327378" cy="327378"/>
          </a:xfrm>
          <a:prstGeom prst="rect">
            <a:avLst/>
          </a:prstGeom>
          <a:solidFill>
            <a:schemeClr val="accent1">
              <a:lumMod val="75000"/>
            </a:schemeClr>
          </a:solidFill>
        </p:spPr>
      </p:pic>
      <p:pic>
        <p:nvPicPr>
          <p:cNvPr id="1038" name="Picture 14" descr="📜">
            <a:extLst>
              <a:ext uri="{FF2B5EF4-FFF2-40B4-BE49-F238E27FC236}">
                <a16:creationId xmlns:a16="http://schemas.microsoft.com/office/drawing/2014/main" id="{CD61219B-473B-4067-AF18-540E8905ED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66" y="2173671"/>
            <a:ext cx="400756" cy="327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334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7375" y="-32247"/>
            <a:ext cx="8128000" cy="4572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68" name="Rectangle 367"/>
          <p:cNvSpPr/>
          <p:nvPr/>
        </p:nvSpPr>
        <p:spPr>
          <a:xfrm>
            <a:off x="1291538" y="2814558"/>
            <a:ext cx="3052665" cy="400110"/>
          </a:xfrm>
          <a:prstGeom prst="rect">
            <a:avLst/>
          </a:prstGeom>
        </p:spPr>
        <p:txBody>
          <a:bodyPr wrap="square">
            <a:spAutoFit/>
          </a:bodyPr>
          <a:lstStyle/>
          <a:p>
            <a:r>
              <a:rPr lang="en-US" sz="2000" b="1" dirty="0">
                <a:solidFill>
                  <a:srgbClr val="002060"/>
                </a:solidFill>
                <a:latin typeface="BPG 2017 DejaVu Sans" panose="020B0603030804020204" pitchFamily="34" charset="0"/>
                <a:hlinkClick r:id="rId3">
                  <a:extLst>
                    <a:ext uri="{A12FA001-AC4F-418D-AE19-62706E023703}">
                      <ahyp:hlinkClr xmlns:ahyp="http://schemas.microsoft.com/office/drawing/2018/hyperlinkcolor" xmlns="" val="tx"/>
                    </a:ext>
                  </a:extLst>
                </a:hlinkClick>
              </a:rPr>
              <a:t>www.</a:t>
            </a:r>
            <a:r>
              <a:rPr lang="ka-GE" sz="2000" b="1" dirty="0">
                <a:solidFill>
                  <a:srgbClr val="002060"/>
                </a:solidFill>
                <a:latin typeface="BPG 2017 DejaVu Sans" panose="020B0603030804020204" pitchFamily="34" charset="0"/>
                <a:hlinkClick r:id="rId3">
                  <a:extLst>
                    <a:ext uri="{A12FA001-AC4F-418D-AE19-62706E023703}">
                      <ahyp:hlinkClr xmlns:ahyp="http://schemas.microsoft.com/office/drawing/2018/hyperlinkcolor" xmlns="" val="tx"/>
                    </a:ext>
                  </a:extLst>
                </a:hlinkClick>
              </a:rPr>
              <a:t> </a:t>
            </a:r>
            <a:r>
              <a:rPr lang="en-US" sz="2000" b="1" dirty="0">
                <a:solidFill>
                  <a:srgbClr val="002060"/>
                </a:solidFill>
                <a:latin typeface="BPG 2017 DejaVu Sans" panose="020B0603030804020204" pitchFamily="34" charset="0"/>
                <a:hlinkClick r:id="rId3">
                  <a:extLst>
                    <a:ext uri="{A12FA001-AC4F-418D-AE19-62706E023703}">
                      <ahyp:hlinkClr xmlns:ahyp="http://schemas.microsoft.com/office/drawing/2018/hyperlinkcolor" xmlns="" val="tx"/>
                    </a:ext>
                  </a:extLst>
                </a:hlinkClick>
              </a:rPr>
              <a:t>shuakhevi.gov.ge</a:t>
            </a:r>
            <a:endParaRPr lang="en-US" sz="2000" b="1" dirty="0">
              <a:solidFill>
                <a:srgbClr val="002060"/>
              </a:solidFill>
              <a:latin typeface="BPG 2017 DejaVu Sans" panose="020B0603030804020204" pitchFamily="34" charset="0"/>
            </a:endParaRPr>
          </a:p>
        </p:txBody>
      </p:sp>
      <p:sp>
        <p:nvSpPr>
          <p:cNvPr id="369" name="Rectangle 368"/>
          <p:cNvSpPr/>
          <p:nvPr/>
        </p:nvSpPr>
        <p:spPr>
          <a:xfrm>
            <a:off x="1291538" y="1830969"/>
            <a:ext cx="1766830" cy="461665"/>
          </a:xfrm>
          <a:prstGeom prst="rect">
            <a:avLst/>
          </a:prstGeom>
        </p:spPr>
        <p:txBody>
          <a:bodyPr wrap="none">
            <a:spAutoFit/>
          </a:bodyPr>
          <a:lstStyle/>
          <a:p>
            <a:r>
              <a:rPr lang="ka-GE" sz="2400" b="1" dirty="0">
                <a:solidFill>
                  <a:srgbClr val="002060"/>
                </a:solidFill>
              </a:rPr>
              <a:t>591 98 20 19</a:t>
            </a:r>
            <a:endParaRPr lang="en-US" sz="2400" b="1" dirty="0">
              <a:solidFill>
                <a:srgbClr val="002060"/>
              </a:solidFill>
            </a:endParaRPr>
          </a:p>
        </p:txBody>
      </p:sp>
      <p:sp>
        <p:nvSpPr>
          <p:cNvPr id="371" name="Rectangle 370">
            <a:extLst>
              <a:ext uri="{FF2B5EF4-FFF2-40B4-BE49-F238E27FC236}">
                <a16:creationId xmlns:a16="http://schemas.microsoft.com/office/drawing/2014/main" id="{A101F435-78B1-49DC-AE87-82BD6A230878}"/>
              </a:ext>
            </a:extLst>
          </p:cNvPr>
          <p:cNvSpPr/>
          <p:nvPr/>
        </p:nvSpPr>
        <p:spPr>
          <a:xfrm>
            <a:off x="-5484" y="1"/>
            <a:ext cx="45719" cy="4572001"/>
          </a:xfrm>
          <a:prstGeom prst="rect">
            <a:avLst/>
          </a:prstGeom>
          <a:solidFill>
            <a:srgbClr val="50B9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20" dirty="0"/>
          </a:p>
        </p:txBody>
      </p:sp>
      <p:sp>
        <p:nvSpPr>
          <p:cNvPr id="372" name="Title 1"/>
          <p:cNvSpPr txBox="1">
            <a:spLocks/>
          </p:cNvSpPr>
          <p:nvPr/>
        </p:nvSpPr>
        <p:spPr>
          <a:xfrm>
            <a:off x="1213325" y="390890"/>
            <a:ext cx="4061512" cy="921265"/>
          </a:xfrm>
          <a:prstGeom prst="rect">
            <a:avLst/>
          </a:prstGeom>
        </p:spPr>
        <p:txBody>
          <a:bodyPr vert="horz" lIns="72115" tIns="36058" rIns="72115" bIns="36058" rtlCol="0" anchor="b">
            <a:noAutofit/>
          </a:bodyPr>
          <a:lstStyle>
            <a:defPPr>
              <a:defRPr lang="en-US"/>
            </a:defPPr>
            <a:lvl1pPr defTabSz="914407">
              <a:spcBef>
                <a:spcPct val="0"/>
              </a:spcBef>
              <a:buNone/>
              <a:defRPr sz="2000" b="0">
                <a:solidFill>
                  <a:srgbClr val="525249"/>
                </a:solidFill>
                <a:latin typeface="Arial" panose="020B0604020202020204" pitchFamily="34" charset="0"/>
                <a:ea typeface="+mj-ea"/>
                <a:cs typeface="Arial" panose="020B0604020202020204" pitchFamily="34" charset="0"/>
              </a:defRPr>
            </a:lvl1pPr>
          </a:lstStyle>
          <a:p>
            <a:r>
              <a:rPr lang="ka-GE" sz="1200" b="1" dirty="0">
                <a:solidFill>
                  <a:srgbClr val="002060"/>
                </a:solidFill>
                <a:latin typeface="BPG Nino Mtavruli" panose="02000506000000020004" pitchFamily="2" charset="0"/>
              </a:rPr>
              <a:t>მუნიციპალიტეტის თანადაფინანსებითი სოფლად მცხოვრები ქალების სოციალურ-ეკონომიკური გაძლიერება</a:t>
            </a:r>
          </a:p>
        </p:txBody>
      </p:sp>
      <p:pic>
        <p:nvPicPr>
          <p:cNvPr id="376" name="Picture 375"/>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385354" y="606897"/>
            <a:ext cx="489253" cy="489253"/>
          </a:xfrm>
          <a:prstGeom prst="rect">
            <a:avLst/>
          </a:prstGeom>
          <a:solidFill>
            <a:srgbClr val="003B5D"/>
          </a:solidFill>
        </p:spPr>
      </p:pic>
      <p:pic>
        <p:nvPicPr>
          <p:cNvPr id="377" name="Picture 376"/>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476025" y="2809514"/>
            <a:ext cx="564670" cy="564670"/>
          </a:xfrm>
          <a:prstGeom prst="rect">
            <a:avLst/>
          </a:prstGeom>
          <a:solidFill>
            <a:schemeClr val="accent5">
              <a:lumMod val="50000"/>
            </a:schemeClr>
          </a:solidFill>
        </p:spPr>
      </p:pic>
      <p:sp>
        <p:nvSpPr>
          <p:cNvPr id="381" name="Straight Connector 380">
            <a:extLst>
              <a:ext uri="{FF2B5EF4-FFF2-40B4-BE49-F238E27FC236}">
                <a16:creationId xmlns:a16="http://schemas.microsoft.com/office/drawing/2014/main" id="{170812C5-15EE-4A2F-BE4E-45F2589534FB}"/>
              </a:ext>
            </a:extLst>
          </p:cNvPr>
          <p:cNvSpPr/>
          <p:nvPr/>
        </p:nvSpPr>
        <p:spPr>
          <a:xfrm>
            <a:off x="580852" y="1572329"/>
            <a:ext cx="4126053" cy="0"/>
          </a:xfrm>
          <a:prstGeom prst="line">
            <a:avLst/>
          </a:prstGeom>
          <a:ln w="6350">
            <a:solidFill>
              <a:srgbClr val="50B9EE"/>
            </a:solidFill>
            <a:miter/>
          </a:ln>
        </p:spPr>
        <p:txBody>
          <a:bodyPr lIns="36057" rIns="36057"/>
          <a:lstStyle/>
          <a:p>
            <a:endParaRPr sz="1420" dirty="0"/>
          </a:p>
        </p:txBody>
      </p:sp>
      <p:sp>
        <p:nvSpPr>
          <p:cNvPr id="382" name="Straight Connector 381">
            <a:extLst>
              <a:ext uri="{FF2B5EF4-FFF2-40B4-BE49-F238E27FC236}">
                <a16:creationId xmlns:a16="http://schemas.microsoft.com/office/drawing/2014/main" id="{170812C5-15EE-4A2F-BE4E-45F2589534FB}"/>
              </a:ext>
            </a:extLst>
          </p:cNvPr>
          <p:cNvSpPr/>
          <p:nvPr/>
        </p:nvSpPr>
        <p:spPr>
          <a:xfrm>
            <a:off x="580852" y="2559724"/>
            <a:ext cx="4109305" cy="9161"/>
          </a:xfrm>
          <a:prstGeom prst="line">
            <a:avLst/>
          </a:prstGeom>
          <a:ln w="6350">
            <a:solidFill>
              <a:srgbClr val="50B9EE"/>
            </a:solidFill>
            <a:miter/>
          </a:ln>
        </p:spPr>
        <p:txBody>
          <a:bodyPr lIns="36057" rIns="36057"/>
          <a:lstStyle/>
          <a:p>
            <a:endParaRPr sz="1420" dirty="0"/>
          </a:p>
        </p:txBody>
      </p:sp>
      <p:sp>
        <p:nvSpPr>
          <p:cNvPr id="383" name="Straight Connector 382">
            <a:extLst>
              <a:ext uri="{FF2B5EF4-FFF2-40B4-BE49-F238E27FC236}">
                <a16:creationId xmlns:a16="http://schemas.microsoft.com/office/drawing/2014/main" id="{170812C5-15EE-4A2F-BE4E-45F2589534FB}"/>
              </a:ext>
            </a:extLst>
          </p:cNvPr>
          <p:cNvSpPr/>
          <p:nvPr/>
        </p:nvSpPr>
        <p:spPr>
          <a:xfrm>
            <a:off x="580852" y="3644057"/>
            <a:ext cx="4112655" cy="0"/>
          </a:xfrm>
          <a:prstGeom prst="line">
            <a:avLst/>
          </a:prstGeom>
          <a:ln w="6350">
            <a:solidFill>
              <a:srgbClr val="50B9EE"/>
            </a:solidFill>
            <a:miter/>
          </a:ln>
        </p:spPr>
        <p:txBody>
          <a:bodyPr lIns="36057" rIns="36057"/>
          <a:lstStyle/>
          <a:p>
            <a:endParaRPr sz="1420" dirty="0"/>
          </a:p>
        </p:txBody>
      </p:sp>
      <p:pic>
        <p:nvPicPr>
          <p:cNvPr id="384" name="Picture 383"/>
          <p:cNvPicPr>
            <a:picLocks noChangeAspect="1"/>
          </p:cNvPicPr>
          <p:nvPr/>
        </p:nvPicPr>
        <p:blipFill>
          <a:blip r:embed="rId6" cstate="print">
            <a:lum bright="70000" contrast="-70000"/>
            <a:extLst>
              <a:ext uri="{28A0092B-C50C-407E-A947-70E740481C1C}">
                <a14:useLocalDpi xmlns:a14="http://schemas.microsoft.com/office/drawing/2010/main" val="0"/>
              </a:ext>
            </a:extLst>
          </a:blip>
          <a:stretch>
            <a:fillRect/>
          </a:stretch>
        </p:blipFill>
        <p:spPr>
          <a:xfrm flipH="1">
            <a:off x="413142" y="1735294"/>
            <a:ext cx="505489" cy="505489"/>
          </a:xfrm>
          <a:prstGeom prst="rect">
            <a:avLst/>
          </a:prstGeom>
          <a:solidFill>
            <a:schemeClr val="accent5">
              <a:lumMod val="50000"/>
            </a:schemeClr>
          </a:solidFill>
        </p:spPr>
      </p:pic>
    </p:spTree>
    <p:extLst>
      <p:ext uri="{BB962C8B-B14F-4D97-AF65-F5344CB8AC3E}">
        <p14:creationId xmlns:p14="http://schemas.microsoft.com/office/powerpoint/2010/main" val="415063550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65690-5995-46A5-B0D8-D1FE153107C8}"/>
              </a:ext>
            </a:extLst>
          </p:cNvPr>
          <p:cNvSpPr>
            <a:spLocks noGrp="1"/>
          </p:cNvSpPr>
          <p:nvPr>
            <p:ph type="title"/>
          </p:nvPr>
        </p:nvSpPr>
        <p:spPr>
          <a:xfrm>
            <a:off x="558800" y="186267"/>
            <a:ext cx="7010400" cy="423333"/>
          </a:xfrm>
          <a:solidFill>
            <a:schemeClr val="accent5">
              <a:lumMod val="60000"/>
              <a:lumOff val="40000"/>
            </a:schemeClr>
          </a:solidFill>
        </p:spPr>
        <p:txBody>
          <a:bodyPr>
            <a:normAutofit fontScale="90000"/>
          </a:bodyPr>
          <a:lstStyle/>
          <a:p>
            <a:r>
              <a:rPr lang="ka-GE" dirty="0"/>
              <a:t>                    </a:t>
            </a:r>
            <a:r>
              <a:rPr lang="en-US" dirty="0"/>
              <a:t>  </a:t>
            </a:r>
            <a:r>
              <a:rPr lang="ka-GE" dirty="0"/>
              <a:t>     </a:t>
            </a:r>
            <a:r>
              <a:rPr lang="en-US" dirty="0"/>
              <a:t>  </a:t>
            </a:r>
            <a:r>
              <a:rPr lang="ka-GE" sz="1600" b="1" dirty="0"/>
              <a:t>პროგრამის მიზანი</a:t>
            </a:r>
          </a:p>
        </p:txBody>
      </p:sp>
      <p:sp>
        <p:nvSpPr>
          <p:cNvPr id="3" name="Content Placeholder 2">
            <a:extLst>
              <a:ext uri="{FF2B5EF4-FFF2-40B4-BE49-F238E27FC236}">
                <a16:creationId xmlns:a16="http://schemas.microsoft.com/office/drawing/2014/main" id="{C967C342-1B83-4BF0-A8EB-D8B4A742EA2C}"/>
              </a:ext>
            </a:extLst>
          </p:cNvPr>
          <p:cNvSpPr>
            <a:spLocks noGrp="1"/>
          </p:cNvSpPr>
          <p:nvPr>
            <p:ph sz="half" idx="1"/>
          </p:nvPr>
        </p:nvSpPr>
        <p:spPr>
          <a:xfrm>
            <a:off x="626533" y="903112"/>
            <a:ext cx="6920089" cy="3209220"/>
          </a:xfrm>
          <a:solidFill>
            <a:schemeClr val="accent1">
              <a:lumMod val="20000"/>
              <a:lumOff val="80000"/>
            </a:schemeClr>
          </a:solidFill>
        </p:spPr>
        <p:txBody>
          <a:bodyPr>
            <a:normAutofit/>
          </a:bodyPr>
          <a:lstStyle/>
          <a:p>
            <a:pPr algn="just">
              <a:buFont typeface="Wingdings" panose="05000000000000000000" pitchFamily="2" charset="2"/>
              <a:buChar char="Ø"/>
            </a:pPr>
            <a:r>
              <a:rPr lang="ka-GE" sz="1400" dirty="0"/>
              <a:t>ადგილობრივ დონეზე გენდერული თანასწორობის პოლიტიკის გაძლიერების ხელშეწყობა, მათ შორის სოფლად მცხოვრები ქალთა ეკონომიკური გაძლიერება და სოციალური ინკლუზიის ხელშეწყობა;</a:t>
            </a:r>
          </a:p>
          <a:p>
            <a:pPr marL="0" indent="0" algn="just">
              <a:buNone/>
            </a:pPr>
            <a:endParaRPr lang="ka-GE" sz="1400" dirty="0"/>
          </a:p>
          <a:p>
            <a:pPr algn="just">
              <a:buFont typeface="Wingdings" panose="05000000000000000000" pitchFamily="2" charset="2"/>
              <a:buChar char="Ø"/>
            </a:pPr>
            <a:r>
              <a:rPr lang="ka-GE" sz="1400" dirty="0"/>
              <a:t>იმ ოჯახების სოციალურ ეკონომიკური გაძლიერება, რომელთა მიმდინარე/სამომავლო საქმიანობა მიმართული ადგილობრივი წარმოების ზრდის, ტურისტული პოტენციალის განვითარების, საოჯახო მეურნეობის გაფართოებისა და პოპულარიზაციისკენ;</a:t>
            </a:r>
          </a:p>
          <a:p>
            <a:pPr marL="0" indent="0" algn="just">
              <a:buNone/>
            </a:pPr>
            <a:endParaRPr lang="ka-GE" sz="1400" dirty="0"/>
          </a:p>
          <a:p>
            <a:pPr algn="just">
              <a:buFont typeface="Wingdings" panose="05000000000000000000" pitchFamily="2" charset="2"/>
              <a:buChar char="Ø"/>
            </a:pPr>
            <a:r>
              <a:rPr lang="ka-GE" sz="1400" dirty="0"/>
              <a:t>ქალების მეტი ჩართულობისა  და გააქტიურებისათვის ზრუნვა, </a:t>
            </a:r>
            <a:r>
              <a:rPr lang="en-US" sz="1400" dirty="0"/>
              <a:t>ქალების</a:t>
            </a:r>
            <a:r>
              <a:rPr lang="ka-GE" sz="1400" dirty="0"/>
              <a:t>, </a:t>
            </a:r>
            <a:r>
              <a:rPr lang="en-US" sz="1400" dirty="0"/>
              <a:t>როგორც საზოგადოების სრულფასოვანი და თანაბარუფლებიანი წევრების განვითარების ხელშეწყობა. </a:t>
            </a:r>
            <a:endParaRPr lang="ka-GE" sz="1400" dirty="0"/>
          </a:p>
          <a:p>
            <a:pPr algn="just">
              <a:buFont typeface="Wingdings" panose="05000000000000000000" pitchFamily="2" charset="2"/>
              <a:buChar char="Ø"/>
            </a:pPr>
            <a:endParaRPr lang="ka-GE" sz="1400" dirty="0"/>
          </a:p>
          <a:p>
            <a:endParaRPr lang="ka-GE" dirty="0"/>
          </a:p>
          <a:p>
            <a:endParaRPr lang="ka-GE" dirty="0"/>
          </a:p>
        </p:txBody>
      </p:sp>
      <p:pic>
        <p:nvPicPr>
          <p:cNvPr id="5" name="Picture 4">
            <a:extLst>
              <a:ext uri="{FF2B5EF4-FFF2-40B4-BE49-F238E27FC236}">
                <a16:creationId xmlns:a16="http://schemas.microsoft.com/office/drawing/2014/main" id="{5453E0C4-F5B3-402F-843F-B89ABC60F377}"/>
              </a:ext>
            </a:extLst>
          </p:cNvPr>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45156" y="965200"/>
            <a:ext cx="440267" cy="461612"/>
          </a:xfrm>
          <a:prstGeom prst="rect">
            <a:avLst/>
          </a:prstGeom>
          <a:solidFill>
            <a:schemeClr val="accent1">
              <a:lumMod val="50000"/>
            </a:schemeClr>
          </a:solidFill>
        </p:spPr>
      </p:pic>
      <p:pic>
        <p:nvPicPr>
          <p:cNvPr id="6" name="Picture 5">
            <a:extLst>
              <a:ext uri="{FF2B5EF4-FFF2-40B4-BE49-F238E27FC236}">
                <a16:creationId xmlns:a16="http://schemas.microsoft.com/office/drawing/2014/main" id="{98B8A263-7D22-4A12-921C-4D413B3C9A80}"/>
              </a:ext>
            </a:extLst>
          </p:cNvPr>
          <p:cNvPicPr>
            <a:picLocks noChangeAspect="1"/>
          </p:cNvPicPr>
          <p:nvPr/>
        </p:nvPicPr>
        <p:blipFill>
          <a:blip r:embed="rId3"/>
          <a:stretch>
            <a:fillRect/>
          </a:stretch>
        </p:blipFill>
        <p:spPr>
          <a:xfrm>
            <a:off x="107242" y="2963332"/>
            <a:ext cx="440267" cy="468490"/>
          </a:xfrm>
          <a:prstGeom prst="rect">
            <a:avLst/>
          </a:prstGeom>
          <a:solidFill>
            <a:schemeClr val="accent1">
              <a:lumMod val="75000"/>
            </a:schemeClr>
          </a:solidFill>
        </p:spPr>
      </p:pic>
      <p:pic>
        <p:nvPicPr>
          <p:cNvPr id="3078" name="Picture 6" descr="👨‍👩‍👧">
            <a:extLst>
              <a:ext uri="{FF2B5EF4-FFF2-40B4-BE49-F238E27FC236}">
                <a16:creationId xmlns:a16="http://schemas.microsoft.com/office/drawing/2014/main" id="{837EFDD6-58B2-44C4-B1A5-CB4A5469AB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55" y="1937275"/>
            <a:ext cx="462845" cy="461612"/>
          </a:xfrm>
          <a:prstGeom prst="rect">
            <a:avLst/>
          </a:prstGeom>
          <a:solidFill>
            <a:schemeClr val="accent1">
              <a:lumMod val="50000"/>
            </a:schemeClr>
          </a:solidFill>
        </p:spPr>
      </p:pic>
    </p:spTree>
    <p:extLst>
      <p:ext uri="{BB962C8B-B14F-4D97-AF65-F5344CB8AC3E}">
        <p14:creationId xmlns:p14="http://schemas.microsoft.com/office/powerpoint/2010/main" val="3905456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33590-8758-49F8-9F77-F329CD9731DC}"/>
              </a:ext>
            </a:extLst>
          </p:cNvPr>
          <p:cNvSpPr>
            <a:spLocks noGrp="1"/>
          </p:cNvSpPr>
          <p:nvPr>
            <p:ph type="ctrTitle"/>
          </p:nvPr>
        </p:nvSpPr>
        <p:spPr>
          <a:xfrm>
            <a:off x="468489" y="90055"/>
            <a:ext cx="6976533" cy="540327"/>
          </a:xfrm>
          <a:solidFill>
            <a:schemeClr val="accent5">
              <a:lumMod val="60000"/>
              <a:lumOff val="40000"/>
            </a:schemeClr>
          </a:solidFill>
        </p:spPr>
        <p:txBody>
          <a:bodyPr>
            <a:normAutofit fontScale="90000"/>
          </a:bodyPr>
          <a:lstStyle/>
          <a:p>
            <a:r>
              <a:rPr lang="ka-GE" sz="1800" b="1" dirty="0"/>
              <a:t>პროგრამით მოსარგებლე პირები</a:t>
            </a:r>
            <a:r>
              <a:rPr lang="ru-RU" sz="1800" dirty="0"/>
              <a:t/>
            </a:r>
            <a:br>
              <a:rPr lang="ru-RU" sz="1800" dirty="0"/>
            </a:br>
            <a:endParaRPr lang="ka-GE" sz="1800" dirty="0"/>
          </a:p>
        </p:txBody>
      </p:sp>
      <p:sp>
        <p:nvSpPr>
          <p:cNvPr id="3" name="Subtitle 2">
            <a:extLst>
              <a:ext uri="{FF2B5EF4-FFF2-40B4-BE49-F238E27FC236}">
                <a16:creationId xmlns:a16="http://schemas.microsoft.com/office/drawing/2014/main" id="{85E7D847-46BE-499F-88A0-1531575DEC55}"/>
              </a:ext>
            </a:extLst>
          </p:cNvPr>
          <p:cNvSpPr>
            <a:spLocks noGrp="1"/>
          </p:cNvSpPr>
          <p:nvPr>
            <p:ph type="subTitle" idx="1"/>
          </p:nvPr>
        </p:nvSpPr>
        <p:spPr>
          <a:xfrm>
            <a:off x="907474" y="775855"/>
            <a:ext cx="6338452" cy="3398213"/>
          </a:xfrm>
          <a:solidFill>
            <a:schemeClr val="accent1">
              <a:lumMod val="20000"/>
              <a:lumOff val="80000"/>
            </a:schemeClr>
          </a:solidFill>
        </p:spPr>
        <p:txBody>
          <a:bodyPr>
            <a:noAutofit/>
          </a:bodyPr>
          <a:lstStyle/>
          <a:p>
            <a:pPr algn="just"/>
            <a:r>
              <a:rPr lang="ka-GE" sz="1200" dirty="0"/>
              <a:t>-შუახევის მუნიციპალიტეტის ტერიტორიაზე რეგისტრირებული,</a:t>
            </a:r>
            <a:r>
              <a:rPr lang="en-US" sz="1200" dirty="0"/>
              <a:t> </a:t>
            </a:r>
            <a:r>
              <a:rPr lang="ka-GE" sz="1200" dirty="0"/>
              <a:t>18 წელს მიღწეული  ფიზიკური პირი</a:t>
            </a:r>
            <a:r>
              <a:rPr lang="en-US" sz="1200" dirty="0"/>
              <a:t> </a:t>
            </a:r>
            <a:r>
              <a:rPr lang="ka-GE" sz="1200" dirty="0"/>
              <a:t>ქალი ან ქალთა საინიციატივო ჯგუფი, რომელსაც პროექტის გამარჯვების შემთხვევაში წარმოეშობა ინდივიდუალურ მეწარმედ ან იურდიულ პირად დარეგისტრირების ვალდებულება;</a:t>
            </a:r>
          </a:p>
          <a:p>
            <a:pPr algn="just"/>
            <a:endParaRPr lang="ka-GE" sz="1200" dirty="0"/>
          </a:p>
          <a:p>
            <a:pPr algn="just"/>
            <a:r>
              <a:rPr lang="ka-GE" sz="1200" dirty="0"/>
              <a:t>-ინდივიდუალური მეწარმე;</a:t>
            </a:r>
          </a:p>
          <a:p>
            <a:pPr algn="just"/>
            <a:r>
              <a:rPr lang="ka-GE" sz="1200" dirty="0"/>
              <a:t>-მეწარმე იურდიული პირი.</a:t>
            </a:r>
          </a:p>
        </p:txBody>
      </p:sp>
      <p:pic>
        <p:nvPicPr>
          <p:cNvPr id="4" name="Picture 3">
            <a:extLst>
              <a:ext uri="{FF2B5EF4-FFF2-40B4-BE49-F238E27FC236}">
                <a16:creationId xmlns:a16="http://schemas.microsoft.com/office/drawing/2014/main" id="{6441A943-CCC6-46A7-9C28-3455AE527319}"/>
              </a:ext>
            </a:extLst>
          </p:cNvPr>
          <p:cNvPicPr>
            <a:picLocks noChangeAspect="1"/>
          </p:cNvPicPr>
          <p:nvPr/>
        </p:nvPicPr>
        <p:blipFill>
          <a:blip r:embed="rId2"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38094" y="870580"/>
            <a:ext cx="619997" cy="560304"/>
          </a:xfrm>
          <a:prstGeom prst="rect">
            <a:avLst/>
          </a:prstGeom>
          <a:solidFill>
            <a:schemeClr val="accent1">
              <a:lumMod val="60000"/>
              <a:lumOff val="40000"/>
            </a:schemeClr>
          </a:solidFill>
        </p:spPr>
      </p:pic>
      <p:pic>
        <p:nvPicPr>
          <p:cNvPr id="5" name="Picture 4">
            <a:extLst>
              <a:ext uri="{FF2B5EF4-FFF2-40B4-BE49-F238E27FC236}">
                <a16:creationId xmlns:a16="http://schemas.microsoft.com/office/drawing/2014/main" id="{3D761FE4-5886-427D-8C0F-C28D1CA16741}"/>
              </a:ext>
            </a:extLst>
          </p:cNvPr>
          <p:cNvPicPr>
            <a:picLocks noChangeAspect="1"/>
          </p:cNvPicPr>
          <p:nvPr/>
        </p:nvPicPr>
        <p:blipFill>
          <a:blip r:embed="rId3"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26464" y="3248897"/>
            <a:ext cx="569474" cy="437446"/>
          </a:xfrm>
          <a:prstGeom prst="rect">
            <a:avLst/>
          </a:prstGeom>
          <a:solidFill>
            <a:schemeClr val="accent1">
              <a:lumMod val="60000"/>
              <a:lumOff val="40000"/>
            </a:schemeClr>
          </a:solidFill>
        </p:spPr>
      </p:pic>
      <p:pic>
        <p:nvPicPr>
          <p:cNvPr id="6" name="Picture 5">
            <a:extLst>
              <a:ext uri="{FF2B5EF4-FFF2-40B4-BE49-F238E27FC236}">
                <a16:creationId xmlns:a16="http://schemas.microsoft.com/office/drawing/2014/main" id="{0D374338-8EF1-4B8F-B817-4904302EFED6}"/>
              </a:ext>
            </a:extLst>
          </p:cNvPr>
          <p:cNvPicPr>
            <a:picLocks noChangeAspect="1"/>
          </p:cNvPicPr>
          <p:nvPr/>
        </p:nvPicPr>
        <p:blipFill>
          <a:blip r:embed="rId3"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57836" y="1832105"/>
            <a:ext cx="621306" cy="437446"/>
          </a:xfrm>
          <a:prstGeom prst="rect">
            <a:avLst/>
          </a:prstGeom>
          <a:solidFill>
            <a:schemeClr val="accent1">
              <a:lumMod val="60000"/>
              <a:lumOff val="40000"/>
            </a:schemeClr>
          </a:solidFill>
        </p:spPr>
      </p:pic>
      <p:graphicFrame>
        <p:nvGraphicFramePr>
          <p:cNvPr id="7" name="Таблица 6"/>
          <p:cNvGraphicFramePr>
            <a:graphicFrameLocks noGrp="1"/>
          </p:cNvGraphicFramePr>
          <p:nvPr>
            <p:extLst>
              <p:ext uri="{D42A27DB-BD31-4B8C-83A1-F6EECF244321}">
                <p14:modId xmlns:p14="http://schemas.microsoft.com/office/powerpoint/2010/main" val="16284008"/>
              </p:ext>
            </p:extLst>
          </p:nvPr>
        </p:nvGraphicFramePr>
        <p:xfrm>
          <a:off x="1025236" y="3006437"/>
          <a:ext cx="5748097" cy="834043"/>
        </p:xfrm>
        <a:graphic>
          <a:graphicData uri="http://schemas.openxmlformats.org/drawingml/2006/table">
            <a:tbl>
              <a:tblPr firstRow="1" bandRow="1">
                <a:tableStyleId>{5C22544A-7EE6-4342-B048-85BDC9FD1C3A}</a:tableStyleId>
              </a:tblPr>
              <a:tblGrid>
                <a:gridCol w="5748097">
                  <a:extLst>
                    <a:ext uri="{9D8B030D-6E8A-4147-A177-3AD203B41FA5}">
                      <a16:colId xmlns:a16="http://schemas.microsoft.com/office/drawing/2014/main" val="20000"/>
                    </a:ext>
                  </a:extLst>
                </a:gridCol>
              </a:tblGrid>
              <a:tr h="834043">
                <a:tc>
                  <a:txBody>
                    <a:bodyPr/>
                    <a:lstStyle/>
                    <a:p>
                      <a:r>
                        <a:rPr lang="ka-GE" sz="1200" dirty="0">
                          <a:solidFill>
                            <a:schemeClr val="tx1"/>
                          </a:solidFill>
                        </a:rPr>
                        <a:t>პ</a:t>
                      </a:r>
                      <a:r>
                        <a:rPr lang="ru-RU" sz="1200" dirty="0" err="1" smtClean="0">
                          <a:solidFill>
                            <a:schemeClr val="tx1"/>
                          </a:solidFill>
                        </a:rPr>
                        <a:t>როე</a:t>
                      </a:r>
                      <a:r>
                        <a:rPr lang="ka-GE" sz="1200" dirty="0" smtClean="0">
                          <a:solidFill>
                            <a:schemeClr val="tx1"/>
                          </a:solidFill>
                        </a:rPr>
                        <a:t>ქტი</a:t>
                      </a:r>
                      <a:r>
                        <a:rPr lang="ka-GE" sz="1200" baseline="0" dirty="0" smtClean="0">
                          <a:solidFill>
                            <a:schemeClr val="tx1"/>
                          </a:solidFill>
                        </a:rPr>
                        <a:t> </a:t>
                      </a:r>
                      <a:r>
                        <a:rPr lang="ru-RU" sz="1200" dirty="0" err="1" smtClean="0">
                          <a:solidFill>
                            <a:schemeClr val="tx1"/>
                          </a:solidFill>
                        </a:rPr>
                        <a:t>მხოლოდ</a:t>
                      </a:r>
                      <a:r>
                        <a:rPr lang="ru-RU" sz="1200" dirty="0" smtClean="0">
                          <a:solidFill>
                            <a:schemeClr val="tx1"/>
                          </a:solidFill>
                        </a:rPr>
                        <a:t> </a:t>
                      </a:r>
                      <a:r>
                        <a:rPr lang="ru-RU" sz="1200" dirty="0">
                          <a:solidFill>
                            <a:schemeClr val="tx1"/>
                          </a:solidFill>
                        </a:rPr>
                        <a:t>განმცხადებელი პირის  ნამუშევარს უნდა ასახავდეს. პ</a:t>
                      </a:r>
                      <a:r>
                        <a:rPr lang="ka-GE" sz="1200" dirty="0">
                          <a:solidFill>
                            <a:schemeClr val="tx1"/>
                          </a:solidFill>
                        </a:rPr>
                        <a:t>ლაგიატის </a:t>
                      </a:r>
                      <a:r>
                        <a:rPr lang="ru-RU" sz="1200" dirty="0">
                          <a:solidFill>
                            <a:schemeClr val="tx1"/>
                          </a:solidFill>
                        </a:rPr>
                        <a:t> შედეგად კო</a:t>
                      </a:r>
                      <a:r>
                        <a:rPr lang="ka-GE" sz="1200" dirty="0">
                          <a:solidFill>
                            <a:schemeClr val="tx1"/>
                          </a:solidFill>
                        </a:rPr>
                        <a:t>ნკურსიდან</a:t>
                      </a:r>
                      <a:r>
                        <a:rPr lang="ru-RU" sz="1200" dirty="0">
                          <a:solidFill>
                            <a:schemeClr val="tx1"/>
                          </a:solidFill>
                        </a:rPr>
                        <a:t>  პროექტ</a:t>
                      </a:r>
                      <a:r>
                        <a:rPr lang="ka-GE" sz="1200" dirty="0">
                          <a:solidFill>
                            <a:schemeClr val="tx1"/>
                          </a:solidFill>
                        </a:rPr>
                        <a:t>ს</a:t>
                      </a:r>
                      <a:r>
                        <a:rPr lang="ru-RU" sz="1200" dirty="0">
                          <a:solidFill>
                            <a:schemeClr val="tx1"/>
                          </a:solidFill>
                        </a:rPr>
                        <a:t> დაუყოვნებლივ დისკვალიფიკაცია მოჰყვება</a:t>
                      </a:r>
                      <a:r>
                        <a:rPr lang="ka-GE" sz="1200" dirty="0">
                          <a:solidFill>
                            <a:schemeClr val="tx1"/>
                          </a:solidFill>
                        </a:rPr>
                        <a:t>.</a:t>
                      </a:r>
                      <a:endParaRPr lang="ru-RU" dirty="0">
                        <a:solidFill>
                          <a:schemeClr val="tx1"/>
                        </a:solidFill>
                      </a:endParaRPr>
                    </a:p>
                  </a:txBody>
                  <a:tcPr>
                    <a:solidFill>
                      <a:schemeClr val="accent1">
                        <a:lumMod val="60000"/>
                        <a:lumOff val="4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58510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8800" y="102231"/>
            <a:ext cx="3054838" cy="697869"/>
          </a:xfrm>
          <a:solidFill>
            <a:schemeClr val="accent1">
              <a:lumMod val="60000"/>
              <a:lumOff val="40000"/>
            </a:schemeClr>
          </a:solidFill>
        </p:spPr>
        <p:txBody>
          <a:bodyPr>
            <a:normAutofit fontScale="90000"/>
          </a:bodyPr>
          <a:lstStyle/>
          <a:p>
            <a:r>
              <a:rPr lang="en-US" sz="2000" b="1" dirty="0"/>
              <a:t>      </a:t>
            </a:r>
            <a:r>
              <a:rPr lang="ka-GE" sz="2000" b="1" dirty="0"/>
              <a:t>    </a:t>
            </a:r>
            <a:r>
              <a:rPr lang="en-US" sz="2000" b="1" dirty="0"/>
              <a:t>  </a:t>
            </a:r>
            <a:r>
              <a:rPr lang="ka-GE" sz="1800" b="1" dirty="0"/>
              <a:t>კონკურსში მონაწილეობა ეზღუდებათ:</a:t>
            </a:r>
            <a:r>
              <a:rPr lang="ru-RU" sz="1800" dirty="0"/>
              <a:t/>
            </a:r>
            <a:br>
              <a:rPr lang="ru-RU" sz="1800" dirty="0"/>
            </a:br>
            <a:endParaRPr lang="ru-RU" sz="1800" dirty="0"/>
          </a:p>
        </p:txBody>
      </p:sp>
      <p:sp>
        <p:nvSpPr>
          <p:cNvPr id="3" name="Объект 2"/>
          <p:cNvSpPr>
            <a:spLocks noGrp="1"/>
          </p:cNvSpPr>
          <p:nvPr>
            <p:ph sz="half" idx="1"/>
          </p:nvPr>
        </p:nvSpPr>
        <p:spPr>
          <a:xfrm>
            <a:off x="703384" y="1114425"/>
            <a:ext cx="2973265" cy="3003550"/>
          </a:xfrm>
          <a:solidFill>
            <a:schemeClr val="tx2">
              <a:lumMod val="20000"/>
              <a:lumOff val="80000"/>
            </a:schemeClr>
          </a:solidFill>
        </p:spPr>
        <p:txBody>
          <a:bodyPr>
            <a:normAutofit fontScale="77500" lnSpcReduction="20000"/>
          </a:bodyPr>
          <a:lstStyle/>
          <a:p>
            <a:pPr marL="342900" lvl="0" indent="-342900">
              <a:lnSpc>
                <a:spcPct val="115000"/>
              </a:lnSpc>
              <a:spcAft>
                <a:spcPts val="1000"/>
              </a:spcAft>
              <a:buFont typeface="Wingdings" panose="05000000000000000000" pitchFamily="2" charset="2"/>
              <a:buChar char=""/>
            </a:pPr>
            <a:r>
              <a:rPr lang="ka-GE" sz="1800" dirty="0">
                <a:solidFill>
                  <a:srgbClr val="050505"/>
                </a:solidFill>
                <a:effectLst/>
                <a:latin typeface="Sylfaen" panose="010A0502050306030303" pitchFamily="18" charset="0"/>
                <a:ea typeface="Times New Roman" panose="02020603050405020304" pitchFamily="18" charset="0"/>
                <a:cs typeface="Segoe UI Historic" panose="020B0502040204020203" pitchFamily="34" charset="0"/>
              </a:rPr>
              <a:t>ბენეფიციარს,  საინიციატივო ჯგუფის წევრს, </a:t>
            </a:r>
            <a:r>
              <a:rPr lang="ru-RU" sz="1800" dirty="0">
                <a:solidFill>
                  <a:srgbClr val="050505"/>
                </a:solidFill>
                <a:effectLst/>
                <a:latin typeface="Sylfaen" panose="010A0502050306030303" pitchFamily="18" charset="0"/>
                <a:ea typeface="Times New Roman" panose="02020603050405020304" pitchFamily="18" charset="0"/>
                <a:cs typeface="Sylfaen" panose="010A0502050306030303" pitchFamily="18" charset="0"/>
              </a:rPr>
              <a:t>რომელიც</a:t>
            </a:r>
            <a:r>
              <a:rPr lang="ru-RU" sz="1800" dirty="0">
                <a:solidFill>
                  <a:srgbClr val="050505"/>
                </a:solidFill>
                <a:effectLst/>
                <a:latin typeface="Sylfaen" panose="010A0502050306030303" pitchFamily="18" charset="0"/>
                <a:ea typeface="Times New Roman" panose="02020603050405020304" pitchFamily="18" charset="0"/>
                <a:cs typeface="Segoe UI Historic" panose="020B0502040204020203" pitchFamily="34" charset="0"/>
              </a:rPr>
              <a:t> </a:t>
            </a:r>
            <a:r>
              <a:rPr lang="ru-RU" sz="1800" dirty="0">
                <a:solidFill>
                  <a:srgbClr val="050505"/>
                </a:solidFill>
                <a:effectLst/>
                <a:latin typeface="Sylfaen" panose="010A0502050306030303" pitchFamily="18" charset="0"/>
                <a:ea typeface="Times New Roman" panose="02020603050405020304" pitchFamily="18" charset="0"/>
                <a:cs typeface="Sylfaen" panose="010A0502050306030303" pitchFamily="18" charset="0"/>
              </a:rPr>
              <a:t>არის</a:t>
            </a:r>
            <a:r>
              <a:rPr lang="ru-RU" sz="1800" dirty="0">
                <a:solidFill>
                  <a:srgbClr val="050505"/>
                </a:solidFill>
                <a:effectLst/>
                <a:latin typeface="Sylfaen" panose="010A0502050306030303" pitchFamily="18" charset="0"/>
                <a:ea typeface="Times New Roman" panose="02020603050405020304" pitchFamily="18" charset="0"/>
                <a:cs typeface="Segoe UI Historic" panose="020B0502040204020203" pitchFamily="34" charset="0"/>
              </a:rPr>
              <a:t> </a:t>
            </a:r>
            <a:r>
              <a:rPr lang="ka-GE" sz="1800" dirty="0">
                <a:solidFill>
                  <a:srgbClr val="050505"/>
                </a:solidFill>
                <a:effectLst/>
                <a:latin typeface="Sylfaen" panose="010A0502050306030303" pitchFamily="18" charset="0"/>
                <a:ea typeface="Times New Roman" panose="02020603050405020304" pitchFamily="18" charset="0"/>
                <a:cs typeface="Sylfaen" panose="010A0502050306030303" pitchFamily="18" charset="0"/>
              </a:rPr>
              <a:t>აღნიშნული პროგრამის </a:t>
            </a:r>
            <a:r>
              <a:rPr lang="ka-GE" sz="1800" dirty="0">
                <a:solidFill>
                  <a:srgbClr val="050505"/>
                </a:solidFill>
                <a:effectLst/>
                <a:latin typeface="Sylfaen" panose="010A0502050306030303" pitchFamily="18" charset="0"/>
                <a:ea typeface="Times New Roman" panose="02020603050405020304" pitchFamily="18" charset="0"/>
                <a:cs typeface="Segoe UI Historic" panose="020B0502040204020203" pitchFamily="34" charset="0"/>
              </a:rPr>
              <a:t> </a:t>
            </a:r>
            <a:r>
              <a:rPr lang="ka-GE" sz="1800" dirty="0" smtClean="0">
                <a:solidFill>
                  <a:srgbClr val="050505"/>
                </a:solidFill>
                <a:latin typeface="Sylfaen" panose="010A0502050306030303" pitchFamily="18" charset="0"/>
                <a:ea typeface="Times New Roman" panose="02020603050405020304" pitchFamily="18" charset="0"/>
                <a:cs typeface="Segoe UI Historic" panose="020B0502040204020203" pitchFamily="34" charset="0"/>
              </a:rPr>
              <a:t>კონკურსის ფარგლებში</a:t>
            </a:r>
            <a:r>
              <a:rPr lang="ru-RU" sz="1800" dirty="0" smtClean="0">
                <a:solidFill>
                  <a:srgbClr val="050505"/>
                </a:solidFill>
                <a:effectLst/>
                <a:latin typeface="Sylfaen" panose="010A0502050306030303" pitchFamily="18" charset="0"/>
                <a:ea typeface="Times New Roman" panose="02020603050405020304" pitchFamily="18" charset="0"/>
                <a:cs typeface="Segoe UI Historic" panose="020B0502040204020203" pitchFamily="34" charset="0"/>
              </a:rPr>
              <a:t> </a:t>
            </a:r>
            <a:r>
              <a:rPr lang="ru-RU" sz="1800" dirty="0" smtClean="0">
                <a:solidFill>
                  <a:srgbClr val="050505"/>
                </a:solidFill>
                <a:effectLst/>
                <a:latin typeface="Sylfaen" panose="010A0502050306030303" pitchFamily="18" charset="0"/>
                <a:ea typeface="Times New Roman" panose="02020603050405020304" pitchFamily="18" charset="0"/>
                <a:cs typeface="Sylfaen" panose="010A0502050306030303" pitchFamily="18" charset="0"/>
              </a:rPr>
              <a:t> </a:t>
            </a:r>
            <a:r>
              <a:rPr lang="ka-GE" sz="1800" dirty="0" smtClean="0">
                <a:solidFill>
                  <a:srgbClr val="050505"/>
                </a:solidFill>
                <a:effectLst/>
                <a:latin typeface="Sylfaen" panose="010A0502050306030303" pitchFamily="18" charset="0"/>
                <a:ea typeface="Times New Roman" panose="02020603050405020304" pitchFamily="18" charset="0"/>
                <a:cs typeface="Sylfaen" panose="010A0502050306030303" pitchFamily="18" charset="0"/>
              </a:rPr>
              <a:t> </a:t>
            </a:r>
            <a:r>
              <a:rPr lang="ka-GE" sz="1800" dirty="0">
                <a:solidFill>
                  <a:srgbClr val="050505"/>
                </a:solidFill>
                <a:effectLst/>
                <a:latin typeface="Sylfaen" panose="010A0502050306030303" pitchFamily="18" charset="0"/>
                <a:ea typeface="Times New Roman" panose="02020603050405020304" pitchFamily="18" charset="0"/>
                <a:cs typeface="Sylfaen" panose="010A0502050306030303" pitchFamily="18" charset="0"/>
              </a:rPr>
              <a:t>დაფინანსებული გასულ წლებში</a:t>
            </a:r>
            <a:r>
              <a:rPr lang="ru-RU" sz="1800" dirty="0">
                <a:solidFill>
                  <a:srgbClr val="050505"/>
                </a:solidFill>
                <a:effectLst/>
                <a:latin typeface="Sylfaen" panose="010A0502050306030303" pitchFamily="18" charset="0"/>
                <a:ea typeface="Times New Roman" panose="02020603050405020304" pitchFamily="18" charset="0"/>
                <a:cs typeface="Segoe UI Historic" panose="020B0502040204020203" pitchFamily="34" charset="0"/>
              </a:rPr>
              <a:t>;</a:t>
            </a:r>
            <a:endParaRPr lang="ka-GE" sz="1800" dirty="0">
              <a:solidFill>
                <a:srgbClr val="050505"/>
              </a:solidFill>
              <a:effectLst/>
              <a:latin typeface="Sylfaen" panose="010A0502050306030303" pitchFamily="18" charset="0"/>
              <a:ea typeface="Times New Roman" panose="02020603050405020304" pitchFamily="18" charset="0"/>
              <a:cs typeface="Segoe UI Historic" panose="020B0502040204020203" pitchFamily="34" charset="0"/>
            </a:endParaRPr>
          </a:p>
          <a:p>
            <a:pPr marL="342900" lvl="0" indent="-342900">
              <a:lnSpc>
                <a:spcPct val="115000"/>
              </a:lnSpc>
              <a:spcAft>
                <a:spcPts val="1000"/>
              </a:spcAft>
              <a:buFont typeface="Wingdings" panose="05000000000000000000" pitchFamily="2" charset="2"/>
              <a:buChar char=""/>
            </a:pPr>
            <a:r>
              <a:rPr lang="ka-GE" sz="1800" dirty="0">
                <a:solidFill>
                  <a:srgbClr val="050505"/>
                </a:solidFill>
                <a:effectLst/>
                <a:latin typeface="Sylfaen" panose="010A0502050306030303" pitchFamily="18" charset="0"/>
                <a:ea typeface="Times New Roman" panose="02020603050405020304" pitchFamily="18" charset="0"/>
                <a:cs typeface="Segoe UI Historic" panose="020B0502040204020203" pitchFamily="34" charset="0"/>
              </a:rPr>
              <a:t>პირს, რომელიც რეგისტრირებულია მოვალეთა რეესტრში;</a:t>
            </a:r>
          </a:p>
          <a:p>
            <a:pPr marL="342900" lvl="0" indent="-342900">
              <a:lnSpc>
                <a:spcPct val="115000"/>
              </a:lnSpc>
              <a:spcAft>
                <a:spcPts val="1000"/>
              </a:spcAft>
              <a:buFont typeface="Wingdings" panose="05000000000000000000" pitchFamily="2"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Wingdings" panose="05000000000000000000" pitchFamily="2" charset="2"/>
              <a:buChar char="Ø"/>
            </a:pPr>
            <a:r>
              <a:rPr lang="ka-GE" dirty="0"/>
              <a:t>  </a:t>
            </a:r>
            <a:r>
              <a:rPr lang="ru-RU" dirty="0"/>
              <a:t>საჯარო მოხელე</a:t>
            </a:r>
            <a:r>
              <a:rPr lang="ka-GE" dirty="0"/>
              <a:t>ს</a:t>
            </a:r>
            <a:r>
              <a:rPr lang="ru-RU" dirty="0"/>
              <a:t>.</a:t>
            </a:r>
          </a:p>
          <a:p>
            <a:endParaRPr lang="ru-RU" dirty="0"/>
          </a:p>
          <a:p>
            <a:pPr marL="0" indent="0">
              <a:buNone/>
            </a:pPr>
            <a:endParaRPr lang="ru-RU" dirty="0"/>
          </a:p>
        </p:txBody>
      </p:sp>
      <p:sp>
        <p:nvSpPr>
          <p:cNvPr id="6" name="Объект 5"/>
          <p:cNvSpPr>
            <a:spLocks noGrp="1"/>
          </p:cNvSpPr>
          <p:nvPr>
            <p:ph sz="half" idx="2"/>
          </p:nvPr>
        </p:nvSpPr>
        <p:spPr>
          <a:xfrm>
            <a:off x="4185138" y="650632"/>
            <a:ext cx="3384062" cy="3467344"/>
          </a:xfrm>
          <a:solidFill>
            <a:schemeClr val="tx2">
              <a:lumMod val="20000"/>
              <a:lumOff val="80000"/>
            </a:schemeClr>
          </a:solidFill>
        </p:spPr>
        <p:txBody>
          <a:bodyPr>
            <a:normAutofit fontScale="77500" lnSpcReduction="20000"/>
          </a:bodyPr>
          <a:lstStyle/>
          <a:p>
            <a:pPr>
              <a:buFont typeface="Wingdings" panose="05000000000000000000" pitchFamily="2" charset="2"/>
              <a:buChar char="q"/>
            </a:pPr>
            <a:r>
              <a:rPr lang="ru-RU" sz="1700" dirty="0">
                <a:latin typeface="Sylfaen" panose="010A0502050306030303" pitchFamily="18" charset="0"/>
              </a:rPr>
              <a:t>დაინტერესებულ პირებს  მხოლოდ ერთი პროექტის შემოტანის უფლება აქვს კონკურსის ფარგლებში. </a:t>
            </a:r>
            <a:endParaRPr lang="ka-GE" sz="1700" dirty="0">
              <a:latin typeface="Sylfaen" panose="010A0502050306030303" pitchFamily="18" charset="0"/>
            </a:endParaRPr>
          </a:p>
          <a:p>
            <a:pPr marL="0" indent="0">
              <a:buNone/>
            </a:pPr>
            <a:endParaRPr lang="ka-GE" sz="1700" dirty="0">
              <a:latin typeface="Sylfaen" panose="010A0502050306030303" pitchFamily="18" charset="0"/>
            </a:endParaRPr>
          </a:p>
          <a:p>
            <a:pPr marL="0" indent="0">
              <a:buNone/>
            </a:pPr>
            <a:endParaRPr lang="ka-GE" sz="1700" dirty="0">
              <a:latin typeface="Sylfaen" panose="010A0502050306030303" pitchFamily="18" charset="0"/>
            </a:endParaRPr>
          </a:p>
          <a:p>
            <a:pPr>
              <a:buFont typeface="Wingdings" panose="05000000000000000000" pitchFamily="2" charset="2"/>
              <a:buChar char="q"/>
            </a:pPr>
            <a:r>
              <a:rPr lang="ru-RU" sz="1700" dirty="0">
                <a:latin typeface="Sylfaen" panose="010A0502050306030303" pitchFamily="18" charset="0"/>
              </a:rPr>
              <a:t>მერია უფლებას იტოვებს, არ შეარჩიოს არც ერთი განაცხადი, იმ შემთხვევაში, თუ სათანადოდ არ დააკმაყოფილებს შერჩევის </a:t>
            </a:r>
            <a:r>
              <a:rPr lang="ka-GE" sz="1700" dirty="0">
                <a:latin typeface="Sylfaen" panose="010A0502050306030303" pitchFamily="18" charset="0"/>
              </a:rPr>
              <a:t>პროცესებს და </a:t>
            </a:r>
            <a:r>
              <a:rPr lang="ru-RU" sz="1700" dirty="0">
                <a:latin typeface="Sylfaen" panose="010A0502050306030303" pitchFamily="18" charset="0"/>
              </a:rPr>
              <a:t>კრიტერიუმებს.</a:t>
            </a:r>
            <a:endParaRPr lang="ka-GE" sz="1700" dirty="0">
              <a:latin typeface="Sylfaen" panose="010A0502050306030303" pitchFamily="18" charset="0"/>
            </a:endParaRPr>
          </a:p>
          <a:p>
            <a:pPr marL="0" indent="0">
              <a:buNone/>
            </a:pPr>
            <a:endParaRPr lang="ka-GE" sz="1700" dirty="0">
              <a:latin typeface="Sylfaen" panose="010A0502050306030303" pitchFamily="18" charset="0"/>
            </a:endParaRPr>
          </a:p>
          <a:p>
            <a:pPr marL="0" indent="0">
              <a:buNone/>
            </a:pPr>
            <a:endParaRPr lang="ka-GE" sz="1700" dirty="0">
              <a:latin typeface="Sylfaen" panose="010A0502050306030303" pitchFamily="18" charset="0"/>
            </a:endParaRPr>
          </a:p>
          <a:p>
            <a:pPr>
              <a:buFont typeface="Wingdings" panose="05000000000000000000" pitchFamily="2" charset="2"/>
              <a:buChar char="q"/>
            </a:pPr>
            <a:r>
              <a:rPr lang="ka-GE" sz="1700" dirty="0">
                <a:latin typeface="Sylfaen" panose="010A0502050306030303" pitchFamily="18" charset="0"/>
              </a:rPr>
              <a:t>პროგრამ</a:t>
            </a:r>
            <a:r>
              <a:rPr lang="en-US" sz="1700" dirty="0">
                <a:latin typeface="Sylfaen" panose="010A0502050306030303" pitchFamily="18" charset="0"/>
              </a:rPr>
              <a:t>ა გ</a:t>
            </a:r>
            <a:r>
              <a:rPr lang="ka-GE" sz="1700" dirty="0">
                <a:latin typeface="Sylfaen" panose="010A0502050306030303" pitchFamily="18" charset="0"/>
              </a:rPr>
              <a:t>ანხორციელდება  შუახევის მუნიციპალიტეტის ტერიტორიაზე</a:t>
            </a:r>
            <a:r>
              <a:rPr lang="en-US" sz="1700" dirty="0">
                <a:latin typeface="Sylfaen" panose="010A0502050306030303" pitchFamily="18" charset="0"/>
              </a:rPr>
              <a:t>.</a:t>
            </a:r>
            <a:endParaRPr lang="ru-RU" sz="1700" dirty="0">
              <a:latin typeface="Sylfaen" panose="010A0502050306030303" pitchFamily="18" charset="0"/>
            </a:endParaRPr>
          </a:p>
          <a:p>
            <a:endParaRPr lang="ru-RU" dirty="0"/>
          </a:p>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 y="1217083"/>
            <a:ext cx="524282" cy="479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020" y="3462446"/>
            <a:ext cx="522654" cy="522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8352" y="102231"/>
            <a:ext cx="644526" cy="478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1455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1A227-5027-46BD-8431-40E16EBADF72}"/>
              </a:ext>
            </a:extLst>
          </p:cNvPr>
          <p:cNvSpPr>
            <a:spLocks noGrp="1"/>
          </p:cNvSpPr>
          <p:nvPr>
            <p:ph type="title"/>
          </p:nvPr>
        </p:nvSpPr>
        <p:spPr>
          <a:xfrm>
            <a:off x="539077" y="63308"/>
            <a:ext cx="7010400" cy="614539"/>
          </a:xfrm>
          <a:solidFill>
            <a:schemeClr val="accent5">
              <a:lumMod val="60000"/>
              <a:lumOff val="40000"/>
            </a:schemeClr>
          </a:solidFill>
        </p:spPr>
        <p:txBody>
          <a:bodyPr>
            <a:normAutofit/>
          </a:bodyPr>
          <a:lstStyle/>
          <a:p>
            <a:r>
              <a:rPr lang="ka-GE" sz="1400" b="1" dirty="0"/>
              <a:t>                       პროგრამით გათვალისწინებული დახმარება</a:t>
            </a:r>
            <a:endParaRPr lang="ka-GE" sz="1400" dirty="0"/>
          </a:p>
        </p:txBody>
      </p:sp>
      <p:sp>
        <p:nvSpPr>
          <p:cNvPr id="4" name="Content Placeholder 3">
            <a:extLst>
              <a:ext uri="{FF2B5EF4-FFF2-40B4-BE49-F238E27FC236}">
                <a16:creationId xmlns:a16="http://schemas.microsoft.com/office/drawing/2014/main" id="{8280C811-2E4B-4E21-8DD5-061953995F3F}"/>
              </a:ext>
            </a:extLst>
          </p:cNvPr>
          <p:cNvSpPr>
            <a:spLocks noGrp="1"/>
          </p:cNvSpPr>
          <p:nvPr>
            <p:ph sz="half" idx="2"/>
          </p:nvPr>
        </p:nvSpPr>
        <p:spPr>
          <a:xfrm>
            <a:off x="711200" y="907474"/>
            <a:ext cx="7023099" cy="3529060"/>
          </a:xfrm>
          <a:solidFill>
            <a:schemeClr val="accent1">
              <a:lumMod val="20000"/>
              <a:lumOff val="80000"/>
            </a:schemeClr>
          </a:solidFill>
        </p:spPr>
        <p:txBody>
          <a:bodyPr>
            <a:noAutofit/>
          </a:bodyPr>
          <a:lstStyle/>
          <a:p>
            <a:pPr marL="0" indent="0">
              <a:lnSpc>
                <a:spcPct val="120000"/>
              </a:lnSpc>
              <a:buNone/>
            </a:pPr>
            <a:r>
              <a:rPr lang="ka-GE" sz="1200" dirty="0"/>
              <a:t>პროექტი გულისხმობს მცირე, დამწყები და საშუალო ბიზნესის განვითარების ხელშეწყობას,  რომელიც მუნიციპალიტეტის მერიის მხრიდან  ერთი პროექტი არა უმეტეს  10 000  (ათი ათასი) ლარით იქნება დაფინანსებული.</a:t>
            </a:r>
          </a:p>
          <a:p>
            <a:pPr>
              <a:lnSpc>
                <a:spcPct val="120000"/>
              </a:lnSpc>
              <a:buFont typeface="Wingdings" panose="05000000000000000000" pitchFamily="2" charset="2"/>
              <a:buChar char="Ø"/>
            </a:pPr>
            <a:r>
              <a:rPr lang="ka-GE" sz="1200" dirty="0"/>
              <a:t>პროექტის მინიმალური ბიუჯეტი   1000 ( ერთი ათასი)  ლარი.</a:t>
            </a:r>
          </a:p>
          <a:p>
            <a:pPr lvl="0">
              <a:lnSpc>
                <a:spcPct val="120000"/>
              </a:lnSpc>
              <a:buFont typeface="Wingdings" panose="05000000000000000000" pitchFamily="2" charset="2"/>
              <a:buChar char="Ø"/>
            </a:pPr>
            <a:r>
              <a:rPr lang="ka-GE" sz="1200" dirty="0"/>
              <a:t>პროექტის მაქსიმალური ბიუჯეტი 10 000 ( ათი ათასი) ლარი.</a:t>
            </a:r>
          </a:p>
          <a:p>
            <a:pPr>
              <a:lnSpc>
                <a:spcPct val="120000"/>
              </a:lnSpc>
            </a:pPr>
            <a:r>
              <a:rPr lang="ka-GE" sz="1200" dirty="0"/>
              <a:t>პროგრამა დაფინანსდება, გამარჯვებული პირის/ჯგუფის  თანამონაწილეობით.</a:t>
            </a:r>
          </a:p>
          <a:p>
            <a:pPr>
              <a:lnSpc>
                <a:spcPct val="120000"/>
              </a:lnSpc>
            </a:pPr>
            <a:r>
              <a:rPr lang="ka-GE" sz="1200" dirty="0"/>
              <a:t>ფინანსური თანამონაწილეობა უნდა  შეადგენდეს განმცხადებელის მოთხოვნილი თანხის  20 % -ს, </a:t>
            </a:r>
            <a:r>
              <a:rPr lang="en-US" sz="1200" dirty="0"/>
              <a:t>აღნიშნული პროგრამის </a:t>
            </a:r>
            <a:r>
              <a:rPr lang="en-US" sz="1200" dirty="0" err="1"/>
              <a:t>ფარგლებში</a:t>
            </a:r>
            <a:r>
              <a:rPr lang="en-US" sz="1200" dirty="0"/>
              <a:t> </a:t>
            </a:r>
            <a:r>
              <a:rPr lang="ka-GE" sz="1200" dirty="0"/>
              <a:t> </a:t>
            </a:r>
            <a:r>
              <a:rPr lang="en-US" sz="1200" dirty="0" err="1">
                <a:solidFill>
                  <a:srgbClr val="000000"/>
                </a:solidFill>
                <a:effectLst/>
                <a:latin typeface="Sylfaen" panose="010A0502050306030303" pitchFamily="18" charset="0"/>
                <a:ea typeface="Calibri" panose="020F0502020204030204" pitchFamily="34" charset="0"/>
                <a:cs typeface="Sylfaen" panose="010A0502050306030303" pitchFamily="18" charset="0"/>
              </a:rPr>
              <a:t>პრიო</a:t>
            </a:r>
            <a:r>
              <a:rPr lang="ka-GE" sz="1200" dirty="0" err="1">
                <a:solidFill>
                  <a:srgbClr val="000000"/>
                </a:solidFill>
                <a:effectLst/>
                <a:latin typeface="Sylfaen" panose="010A0502050306030303" pitchFamily="18" charset="0"/>
                <a:ea typeface="Calibri" panose="020F0502020204030204" pitchFamily="34" charset="0"/>
                <a:cs typeface="Sylfaen" panose="010A0502050306030303" pitchFamily="18" charset="0"/>
              </a:rPr>
              <a:t>რიტეტული</a:t>
            </a:r>
            <a:r>
              <a:rPr lang="ka-GE" sz="1800" i="1" dirty="0">
                <a:solidFill>
                  <a:srgbClr val="000000"/>
                </a:solidFill>
                <a:effectLst/>
                <a:latin typeface="Sylfaen" panose="010A0502050306030303" pitchFamily="18" charset="0"/>
                <a:ea typeface="Calibri" panose="020F0502020204030204" pitchFamily="34" charset="0"/>
                <a:cs typeface="Sylfaen" panose="010A0502050306030303" pitchFamily="18" charset="0"/>
              </a:rPr>
              <a:t> </a:t>
            </a:r>
            <a:r>
              <a:rPr lang="ka-GE" sz="1200" dirty="0"/>
              <a:t>კონკურსანტისთვის კი</a:t>
            </a:r>
            <a:r>
              <a:rPr lang="en-US" sz="1200" dirty="0"/>
              <a:t>  </a:t>
            </a:r>
            <a:r>
              <a:rPr lang="ka-GE" sz="1200" dirty="0"/>
              <a:t>10</a:t>
            </a:r>
            <a:r>
              <a:rPr lang="en-US" sz="1200" dirty="0"/>
              <a:t>%</a:t>
            </a:r>
            <a:r>
              <a:rPr lang="ka-GE" sz="1200" dirty="0"/>
              <a:t>-ს.</a:t>
            </a:r>
          </a:p>
          <a:p>
            <a:pPr>
              <a:lnSpc>
                <a:spcPct val="120000"/>
              </a:lnSpc>
            </a:pPr>
            <a:endParaRPr lang="ka-GE" sz="1200" dirty="0"/>
          </a:p>
          <a:p>
            <a:pPr marL="0" indent="0">
              <a:lnSpc>
                <a:spcPct val="120000"/>
              </a:lnSpc>
              <a:buNone/>
            </a:pPr>
            <a:r>
              <a:rPr lang="ka-GE" sz="1200" dirty="0"/>
              <a:t>.</a:t>
            </a:r>
          </a:p>
          <a:p>
            <a:pPr>
              <a:lnSpc>
                <a:spcPct val="120000"/>
              </a:lnSpc>
            </a:pPr>
            <a:endParaRPr lang="ka-GE" sz="1200" dirty="0"/>
          </a:p>
          <a:p>
            <a:pPr marL="0" indent="0">
              <a:buNone/>
            </a:pPr>
            <a:endParaRPr lang="ka-GE" sz="1200" dirty="0"/>
          </a:p>
        </p:txBody>
      </p:sp>
      <p:pic>
        <p:nvPicPr>
          <p:cNvPr id="9" name="Picture 8">
            <a:extLst>
              <a:ext uri="{FF2B5EF4-FFF2-40B4-BE49-F238E27FC236}">
                <a16:creationId xmlns:a16="http://schemas.microsoft.com/office/drawing/2014/main" id="{E6170A45-51E5-4D08-8610-5525400B4C90}"/>
              </a:ext>
            </a:extLst>
          </p:cNvPr>
          <p:cNvPicPr>
            <a:picLocks noChangeAspect="1"/>
          </p:cNvPicPr>
          <p:nvPr/>
        </p:nvPicPr>
        <p:blipFill>
          <a:blip r:embed="rId2"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1101" y="2491217"/>
            <a:ext cx="553197" cy="413777"/>
          </a:xfrm>
          <a:prstGeom prst="rect">
            <a:avLst/>
          </a:prstGeom>
          <a:solidFill>
            <a:schemeClr val="accent1">
              <a:lumMod val="75000"/>
            </a:schemeClr>
          </a:solidFill>
        </p:spPr>
      </p:pic>
      <p:pic>
        <p:nvPicPr>
          <p:cNvPr id="11" name="Picture 10">
            <a:extLst>
              <a:ext uri="{FF2B5EF4-FFF2-40B4-BE49-F238E27FC236}">
                <a16:creationId xmlns:a16="http://schemas.microsoft.com/office/drawing/2014/main" id="{9B7833BA-7DA8-4F51-9246-86D1C7198BFA}"/>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126036" y="1765332"/>
            <a:ext cx="508298" cy="347298"/>
          </a:xfrm>
          <a:prstGeom prst="rect">
            <a:avLst/>
          </a:prstGeom>
          <a:solidFill>
            <a:schemeClr val="accent1">
              <a:lumMod val="75000"/>
            </a:schemeClr>
          </a:solidFill>
        </p:spPr>
      </p:pic>
      <p:pic>
        <p:nvPicPr>
          <p:cNvPr id="12" name="Picture 11">
            <a:extLst>
              <a:ext uri="{FF2B5EF4-FFF2-40B4-BE49-F238E27FC236}">
                <a16:creationId xmlns:a16="http://schemas.microsoft.com/office/drawing/2014/main" id="{1ED828CA-0BA7-45CA-8C6A-77DE192E3320}"/>
              </a:ext>
            </a:extLst>
          </p:cNvPr>
          <p:cNvPicPr>
            <a:picLocks noChangeAspect="1"/>
          </p:cNvPicPr>
          <p:nvPr/>
        </p:nvPicPr>
        <p:blipFill>
          <a:blip r:embed="rId4" cstate="hqprint">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91102" y="1011528"/>
            <a:ext cx="508298" cy="357923"/>
          </a:xfrm>
          <a:prstGeom prst="rect">
            <a:avLst/>
          </a:prstGeom>
          <a:solidFill>
            <a:schemeClr val="accent1">
              <a:lumMod val="75000"/>
            </a:schemeClr>
          </a:solidFill>
        </p:spPr>
      </p:pic>
      <p:pic>
        <p:nvPicPr>
          <p:cNvPr id="10" name="Picture 9">
            <a:extLst>
              <a:ext uri="{FF2B5EF4-FFF2-40B4-BE49-F238E27FC236}">
                <a16:creationId xmlns:a16="http://schemas.microsoft.com/office/drawing/2014/main" id="{61C286FF-6DD3-40E9-9384-04C39B70A88B}"/>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91102" y="3557694"/>
            <a:ext cx="553197" cy="584989"/>
          </a:xfrm>
          <a:prstGeom prst="rect">
            <a:avLst/>
          </a:prstGeom>
          <a:solidFill>
            <a:schemeClr val="accent1">
              <a:lumMod val="75000"/>
            </a:schemeClr>
          </a:solidFill>
        </p:spPr>
      </p:pic>
      <p:graphicFrame>
        <p:nvGraphicFramePr>
          <p:cNvPr id="5" name="Таблица 4"/>
          <p:cNvGraphicFramePr>
            <a:graphicFrameLocks noGrp="1"/>
          </p:cNvGraphicFramePr>
          <p:nvPr>
            <p:extLst>
              <p:ext uri="{D42A27DB-BD31-4B8C-83A1-F6EECF244321}">
                <p14:modId xmlns:p14="http://schemas.microsoft.com/office/powerpoint/2010/main" val="1772790067"/>
              </p:ext>
            </p:extLst>
          </p:nvPr>
        </p:nvGraphicFramePr>
        <p:xfrm>
          <a:off x="858982" y="3463636"/>
          <a:ext cx="6849533" cy="933819"/>
        </p:xfrm>
        <a:graphic>
          <a:graphicData uri="http://schemas.openxmlformats.org/drawingml/2006/table">
            <a:tbl>
              <a:tblPr firstRow="1" bandRow="1">
                <a:tableStyleId>{5C22544A-7EE6-4342-B048-85BDC9FD1C3A}</a:tableStyleId>
              </a:tblPr>
              <a:tblGrid>
                <a:gridCol w="6849533">
                  <a:extLst>
                    <a:ext uri="{9D8B030D-6E8A-4147-A177-3AD203B41FA5}">
                      <a16:colId xmlns:a16="http://schemas.microsoft.com/office/drawing/2014/main" val="20000"/>
                    </a:ext>
                  </a:extLst>
                </a:gridCol>
              </a:tblGrid>
              <a:tr h="933819">
                <a:tc>
                  <a:txBody>
                    <a:bodyPr/>
                    <a:lstStyle/>
                    <a:p>
                      <a:pPr marL="171450" indent="-171450">
                        <a:lnSpc>
                          <a:spcPct val="120000"/>
                        </a:lnSpc>
                        <a:buFont typeface="Wingdings" pitchFamily="2" charset="2"/>
                        <a:buChar char="v"/>
                      </a:pPr>
                      <a:r>
                        <a:rPr lang="ka-GE" sz="1200" b="0" dirty="0">
                          <a:solidFill>
                            <a:schemeClr val="tx1"/>
                          </a:solidFill>
                        </a:rPr>
                        <a:t>თანამონაწილეობად ჩაითვლება მხოლოდ ფინანსური მონაწილეობა.</a:t>
                      </a:r>
                    </a:p>
                    <a:p>
                      <a:pPr marL="0" indent="0">
                        <a:lnSpc>
                          <a:spcPct val="120000"/>
                        </a:lnSpc>
                        <a:buFont typeface="Wingdings" pitchFamily="2" charset="2"/>
                        <a:buNone/>
                      </a:pPr>
                      <a:endParaRPr lang="ka-GE" sz="1200" b="0" dirty="0">
                        <a:solidFill>
                          <a:schemeClr val="tx1"/>
                        </a:solidFill>
                      </a:endParaRPr>
                    </a:p>
                    <a:p>
                      <a:pPr marL="171450" indent="-171450">
                        <a:lnSpc>
                          <a:spcPct val="120000"/>
                        </a:lnSpc>
                        <a:buFont typeface="Wingdings" pitchFamily="2" charset="2"/>
                        <a:buChar char="v"/>
                      </a:pPr>
                      <a:r>
                        <a:rPr lang="ka-GE" sz="1200" b="0" dirty="0">
                          <a:solidFill>
                            <a:schemeClr val="tx1"/>
                          </a:solidFill>
                        </a:rPr>
                        <a:t>შესაძლებელია მხოლოდ გრძელვადიანი (1 წელზე მეტი) აქტივის შეძენა.</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521197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050D-889B-4ACA-A312-2BAC893855E1}"/>
              </a:ext>
            </a:extLst>
          </p:cNvPr>
          <p:cNvSpPr>
            <a:spLocks noGrp="1"/>
          </p:cNvSpPr>
          <p:nvPr>
            <p:ph type="title"/>
          </p:nvPr>
        </p:nvSpPr>
        <p:spPr>
          <a:xfrm>
            <a:off x="333022" y="212569"/>
            <a:ext cx="7236178" cy="377875"/>
          </a:xfrm>
          <a:solidFill>
            <a:schemeClr val="accent5">
              <a:lumMod val="60000"/>
              <a:lumOff val="40000"/>
            </a:schemeClr>
          </a:solidFill>
        </p:spPr>
        <p:txBody>
          <a:bodyPr>
            <a:normAutofit/>
          </a:bodyPr>
          <a:lstStyle/>
          <a:p>
            <a:r>
              <a:rPr lang="ka-GE" sz="1600" b="1" dirty="0"/>
              <a:t>                                 პროგრამის განხორციელების ეტაპები</a:t>
            </a:r>
          </a:p>
        </p:txBody>
      </p:sp>
      <p:sp>
        <p:nvSpPr>
          <p:cNvPr id="3" name="Content Placeholder 2">
            <a:extLst>
              <a:ext uri="{FF2B5EF4-FFF2-40B4-BE49-F238E27FC236}">
                <a16:creationId xmlns:a16="http://schemas.microsoft.com/office/drawing/2014/main" id="{8347C747-00CE-408A-B370-125CA1346D9C}"/>
              </a:ext>
            </a:extLst>
          </p:cNvPr>
          <p:cNvSpPr>
            <a:spLocks noGrp="1"/>
          </p:cNvSpPr>
          <p:nvPr>
            <p:ph sz="half" idx="1"/>
          </p:nvPr>
        </p:nvSpPr>
        <p:spPr>
          <a:xfrm>
            <a:off x="650545" y="772412"/>
            <a:ext cx="3121355" cy="3557133"/>
          </a:xfrm>
          <a:solidFill>
            <a:schemeClr val="accent1">
              <a:lumMod val="20000"/>
              <a:lumOff val="80000"/>
            </a:schemeClr>
          </a:solidFill>
        </p:spPr>
        <p:txBody>
          <a:bodyPr>
            <a:normAutofit fontScale="77500" lnSpcReduction="20000"/>
          </a:bodyPr>
          <a:lstStyle/>
          <a:p>
            <a:pPr marL="23495" indent="0" algn="just">
              <a:lnSpc>
                <a:spcPct val="115000"/>
              </a:lnSpc>
              <a:buNone/>
            </a:pPr>
            <a:r>
              <a:rPr lang="ka-GE" sz="1800" dirty="0">
                <a:effectLst/>
                <a:latin typeface="Sylfaen" panose="010A0502050306030303" pitchFamily="18" charset="0"/>
                <a:ea typeface="Calibri" panose="020F0502020204030204" pitchFamily="34" charset="0"/>
                <a:cs typeface="Sylfaen" panose="010A0502050306030303" pitchFamily="18" charset="0"/>
              </a:rPr>
              <a:t> ბიზნეს პროექტის განაცხადის წარდგენა;</a:t>
            </a:r>
          </a:p>
          <a:p>
            <a:pPr marL="23495" indent="0" algn="just">
              <a:lnSpc>
                <a:spcPct val="115000"/>
              </a:lnSpc>
              <a:buNone/>
            </a:pPr>
            <a:endParaRPr lang="ka-GE" sz="1800" dirty="0">
              <a:latin typeface="Calibri" panose="020F0502020204030204" pitchFamily="34" charset="0"/>
              <a:ea typeface="Calibri" panose="020F0502020204030204" pitchFamily="34" charset="0"/>
              <a:cs typeface="Times New Roman" panose="02020603050405020304" pitchFamily="18" charset="0"/>
            </a:endParaRPr>
          </a:p>
          <a:p>
            <a:pPr marL="23495" indent="0" algn="just">
              <a:lnSpc>
                <a:spcPct val="115000"/>
              </a:lnSpc>
              <a:buNone/>
            </a:pPr>
            <a:r>
              <a:rPr lang="ka-GE" sz="1800" dirty="0">
                <a:effectLst/>
                <a:latin typeface="Sylfaen" panose="010A0502050306030303" pitchFamily="18" charset="0"/>
                <a:ea typeface="Calibri" panose="020F0502020204030204" pitchFamily="34" charset="0"/>
                <a:cs typeface="Sylfaen" panose="010A0502050306030303" pitchFamily="18" charset="0"/>
              </a:rPr>
              <a:t> ბიზნეს პროექტის განაცხადის შეფასება;</a:t>
            </a:r>
          </a:p>
          <a:p>
            <a:pPr marL="23495" indent="0" algn="just">
              <a:lnSpc>
                <a:spcPct val="115000"/>
              </a:lnSpc>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3495" indent="0" algn="just">
              <a:lnSpc>
                <a:spcPct val="115000"/>
              </a:lnSpc>
              <a:buNone/>
            </a:pPr>
            <a:r>
              <a:rPr lang="ka-GE" sz="1800" dirty="0">
                <a:effectLst/>
                <a:latin typeface="Sylfaen" panose="010A0502050306030303" pitchFamily="18" charset="0"/>
                <a:ea typeface="Calibri" panose="020F0502020204030204" pitchFamily="34" charset="0"/>
                <a:cs typeface="Sylfaen" panose="010A0502050306030303" pitchFamily="18" charset="0"/>
              </a:rPr>
              <a:t>ადგილზე ვიზიტი;</a:t>
            </a:r>
          </a:p>
          <a:p>
            <a:pPr marL="23495" indent="0" algn="just">
              <a:lnSpc>
                <a:spcPct val="115000"/>
              </a:lnSpc>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3495" indent="0" algn="just">
              <a:lnSpc>
                <a:spcPct val="115000"/>
              </a:lnSpc>
              <a:buNone/>
            </a:pPr>
            <a:r>
              <a:rPr lang="ka-GE" sz="1800" dirty="0">
                <a:effectLst/>
                <a:latin typeface="Sylfaen" panose="010A0502050306030303" pitchFamily="18" charset="0"/>
                <a:ea typeface="Calibri" panose="020F0502020204030204" pitchFamily="34" charset="0"/>
                <a:cs typeface="Sylfaen" panose="010A0502050306030303" pitchFamily="18" charset="0"/>
              </a:rPr>
              <a:t>გასაუბრება.</a:t>
            </a:r>
          </a:p>
          <a:p>
            <a:pPr marL="23495" indent="0" algn="just">
              <a:lnSpc>
                <a:spcPct val="115000"/>
              </a:lnSpc>
              <a:buNone/>
            </a:pPr>
            <a:endParaRPr lang="ka-GE" sz="1800" dirty="0">
              <a:effectLst/>
              <a:latin typeface="Sylfaen" panose="010A0502050306030303" pitchFamily="18" charset="0"/>
              <a:ea typeface="Calibri" panose="020F0502020204030204" pitchFamily="34" charset="0"/>
              <a:cs typeface="Sylfaen" panose="010A0502050306030303" pitchFamily="18" charset="0"/>
            </a:endParaRPr>
          </a:p>
          <a:p>
            <a:pPr marL="23495" indent="0" algn="just">
              <a:lnSpc>
                <a:spcPct val="115000"/>
              </a:lnSpc>
              <a:buNone/>
            </a:pPr>
            <a:r>
              <a:rPr lang="ka-GE" sz="1800" dirty="0">
                <a:effectLst/>
                <a:latin typeface="Sylfaen" panose="010A0502050306030303" pitchFamily="18" charset="0"/>
                <a:ea typeface="Calibri" panose="020F0502020204030204" pitchFamily="34" charset="0"/>
                <a:cs typeface="Sylfaen" panose="010A0502050306030303" pitchFamily="18" charset="0"/>
              </a:rPr>
              <a:t>გამარჯვებული ბენეფიციარების გამოვლენა და ხელშეკრულების გაფორმება;</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60000"/>
              </a:lnSpc>
              <a:buNone/>
            </a:pPr>
            <a:endParaRPr lang="ka-GE" sz="1700" dirty="0">
              <a:latin typeface="BPG 2017 DejaVu Sans" panose="020B0603030804020204" pitchFamily="34" charset="0"/>
              <a:ea typeface="DejaVu Sans Condensed" panose="020B0606030804020204" pitchFamily="34" charset="2"/>
              <a:cs typeface="Roboto _GEO Mt" panose="020B0604020202020204" charset="0"/>
            </a:endParaRPr>
          </a:p>
          <a:p>
            <a:pPr marL="0" indent="0">
              <a:buNone/>
            </a:pPr>
            <a:endParaRPr lang="ka-GE" sz="1700" dirty="0">
              <a:latin typeface="BPG 2017 DejaVu Sans" panose="020B0603030804020204" pitchFamily="34" charset="0"/>
              <a:ea typeface="DejaVu Sans Condensed" panose="020B0606030804020204" pitchFamily="34" charset="2"/>
              <a:cs typeface="Roboto _GEO Mt" panose="020B0604020202020204" charset="0"/>
            </a:endParaRPr>
          </a:p>
          <a:p>
            <a:pPr marL="0" indent="0">
              <a:buNone/>
            </a:pPr>
            <a:endParaRPr lang="ka-GE" dirty="0"/>
          </a:p>
        </p:txBody>
      </p:sp>
      <p:sp>
        <p:nvSpPr>
          <p:cNvPr id="4" name="Content Placeholder 3">
            <a:extLst>
              <a:ext uri="{FF2B5EF4-FFF2-40B4-BE49-F238E27FC236}">
                <a16:creationId xmlns:a16="http://schemas.microsoft.com/office/drawing/2014/main" id="{D05755FE-E030-458F-B690-9739D9764B15}"/>
              </a:ext>
            </a:extLst>
          </p:cNvPr>
          <p:cNvSpPr>
            <a:spLocks noGrp="1"/>
          </p:cNvSpPr>
          <p:nvPr>
            <p:ph sz="half" idx="2"/>
          </p:nvPr>
        </p:nvSpPr>
        <p:spPr>
          <a:xfrm>
            <a:off x="4533900" y="805474"/>
            <a:ext cx="3333750" cy="3475582"/>
          </a:xfrm>
          <a:solidFill>
            <a:schemeClr val="accent1">
              <a:lumMod val="20000"/>
              <a:lumOff val="80000"/>
            </a:schemeClr>
          </a:solidFill>
        </p:spPr>
        <p:txBody>
          <a:bodyPr>
            <a:noAutofit/>
          </a:bodyPr>
          <a:lstStyle/>
          <a:p>
            <a:pPr marL="0" lvl="0" indent="0" algn="just">
              <a:lnSpc>
                <a:spcPct val="115000"/>
              </a:lnSpc>
              <a:spcAft>
                <a:spcPts val="1000"/>
              </a:spcAft>
              <a:buNone/>
            </a:pPr>
            <a:r>
              <a:rPr lang="ru-RU" sz="1600" dirty="0">
                <a:effectLst/>
                <a:latin typeface="Sylfaen" panose="010A0502050306030303" pitchFamily="18" charset="0"/>
                <a:ea typeface="Calibri" panose="020F0502020204030204" pitchFamily="34" charset="0"/>
                <a:cs typeface="Sylfaen" panose="010A0502050306030303" pitchFamily="18" charset="0"/>
              </a:rPr>
              <a:t>გამარჯვებულის გამოვლენა მოხდება</a:t>
            </a:r>
            <a:r>
              <a:rPr lang="ka-GE" sz="1600" dirty="0">
                <a:effectLst/>
                <a:latin typeface="Sylfaen" panose="010A0502050306030303" pitchFamily="18" charset="0"/>
                <a:ea typeface="Calibri" panose="020F0502020204030204" pitchFamily="34" charset="0"/>
                <a:cs typeface="Sylfaen" panose="010A0502050306030303" pitchFamily="18" charset="0"/>
              </a:rPr>
              <a:t>, კონკურსის შერჩევა/შეფასების წესით,   გასაუბრებაზე </a:t>
            </a:r>
            <a:r>
              <a:rPr lang="ru-RU" sz="1600" dirty="0">
                <a:effectLst/>
                <a:latin typeface="Sylfaen" panose="010A0502050306030303" pitchFamily="18" charset="0"/>
                <a:ea typeface="Calibri" panose="020F0502020204030204" pitchFamily="34" charset="0"/>
                <a:cs typeface="Sylfaen" panose="010A0502050306030303" pitchFamily="18" charset="0"/>
              </a:rPr>
              <a:t>მიღებული ქულათა ჯამით. </a:t>
            </a:r>
            <a:endParaRPr lang="en-US" sz="1600" dirty="0">
              <a:effectLst/>
              <a:latin typeface="Calibri" panose="020F0502020204030204" pitchFamily="34" charset="0"/>
              <a:ea typeface="Calibri" panose="020F0502020204030204" pitchFamily="34" charset="0"/>
              <a:cs typeface="Sylfaen" panose="010A0502050306030303" pitchFamily="18" charset="0"/>
            </a:endParaRPr>
          </a:p>
          <a:p>
            <a:pPr marL="0" indent="0">
              <a:lnSpc>
                <a:spcPct val="160000"/>
              </a:lnSpc>
              <a:buNone/>
            </a:pPr>
            <a:r>
              <a:rPr lang="ka-GE" sz="1600" dirty="0">
                <a:effectLst/>
                <a:latin typeface="Sylfaen" panose="010A0502050306030303" pitchFamily="18" charset="0"/>
                <a:ea typeface="Calibri" panose="020F0502020204030204" pitchFamily="34" charset="0"/>
                <a:cs typeface="Sylfaen" panose="010A0502050306030303" pitchFamily="18" charset="0"/>
              </a:rPr>
              <a:t>მერია უფლებამოსილია განახორციელოს გამარჯვებული პროექტის მიმდინარეობის მონიტორინგი.</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60000"/>
              </a:lnSpc>
              <a:buNone/>
            </a:pPr>
            <a:endParaRPr lang="ka-GE" sz="1600" dirty="0">
              <a:latin typeface="BPG 2017 DejaVu Sans" panose="020B0603030804020204" pitchFamily="34" charset="0"/>
              <a:ea typeface="DejaVu Sans Condensed" panose="020B0606030804020204" pitchFamily="34" charset="2"/>
              <a:cs typeface="Roboto _GEO Mt" panose="020B0604020202020204" charset="0"/>
            </a:endParaRPr>
          </a:p>
        </p:txBody>
      </p:sp>
      <p:grpSp>
        <p:nvGrpSpPr>
          <p:cNvPr id="5" name="Group 4">
            <a:extLst>
              <a:ext uri="{FF2B5EF4-FFF2-40B4-BE49-F238E27FC236}">
                <a16:creationId xmlns:a16="http://schemas.microsoft.com/office/drawing/2014/main" id="{D00AF888-A003-4362-B77A-2B6C22D6BC5D}"/>
              </a:ext>
            </a:extLst>
          </p:cNvPr>
          <p:cNvGrpSpPr/>
          <p:nvPr/>
        </p:nvGrpSpPr>
        <p:grpSpPr>
          <a:xfrm>
            <a:off x="62266" y="768879"/>
            <a:ext cx="457393" cy="359619"/>
            <a:chOff x="1519222" y="1201531"/>
            <a:chExt cx="648684" cy="648684"/>
          </a:xfrm>
        </p:grpSpPr>
        <p:sp>
          <p:nvSpPr>
            <p:cNvPr id="6" name="Oval 5">
              <a:extLst>
                <a:ext uri="{FF2B5EF4-FFF2-40B4-BE49-F238E27FC236}">
                  <a16:creationId xmlns:a16="http://schemas.microsoft.com/office/drawing/2014/main" id="{08A15968-42DD-46F9-AD9D-1CF097B4F65E}"/>
                </a:ext>
              </a:extLst>
            </p:cNvPr>
            <p:cNvSpPr/>
            <p:nvPr/>
          </p:nvSpPr>
          <p:spPr>
            <a:xfrm>
              <a:off x="1519222" y="1201531"/>
              <a:ext cx="648684" cy="648684"/>
            </a:xfrm>
            <a:prstGeom prst="ellipse">
              <a:avLst/>
            </a:prstGeom>
            <a:solidFill>
              <a:srgbClr val="E591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41900"/>
              <a:endParaRPr lang="id-ID" sz="1067">
                <a:solidFill>
                  <a:srgbClr val="FFFFFF"/>
                </a:solidFill>
                <a:latin typeface="Calibri"/>
              </a:endParaRPr>
            </a:p>
          </p:txBody>
        </p:sp>
        <p:pic>
          <p:nvPicPr>
            <p:cNvPr id="7" name="Picture 6">
              <a:extLst>
                <a:ext uri="{FF2B5EF4-FFF2-40B4-BE49-F238E27FC236}">
                  <a16:creationId xmlns:a16="http://schemas.microsoft.com/office/drawing/2014/main" id="{E54879A5-AAC4-4B6F-82D1-DEDD96E75C93}"/>
                </a:ext>
              </a:extLst>
            </p:cNvPr>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a:off x="1595176" y="1267542"/>
              <a:ext cx="497332" cy="497332"/>
            </a:xfrm>
            <a:prstGeom prst="rect">
              <a:avLst/>
            </a:prstGeom>
          </p:spPr>
        </p:pic>
      </p:grpSp>
      <p:grpSp>
        <p:nvGrpSpPr>
          <p:cNvPr id="8" name="Group 7">
            <a:extLst>
              <a:ext uri="{FF2B5EF4-FFF2-40B4-BE49-F238E27FC236}">
                <a16:creationId xmlns:a16="http://schemas.microsoft.com/office/drawing/2014/main" id="{E6093692-7122-433F-9BFD-089B8BB91573}"/>
              </a:ext>
            </a:extLst>
          </p:cNvPr>
          <p:cNvGrpSpPr/>
          <p:nvPr/>
        </p:nvGrpSpPr>
        <p:grpSpPr>
          <a:xfrm>
            <a:off x="80709" y="1464468"/>
            <a:ext cx="440991" cy="377875"/>
            <a:chOff x="3330492" y="962973"/>
            <a:chExt cx="480001" cy="480001"/>
          </a:xfrm>
        </p:grpSpPr>
        <p:sp>
          <p:nvSpPr>
            <p:cNvPr id="9" name="Oval 8">
              <a:extLst>
                <a:ext uri="{FF2B5EF4-FFF2-40B4-BE49-F238E27FC236}">
                  <a16:creationId xmlns:a16="http://schemas.microsoft.com/office/drawing/2014/main" id="{908C24CB-E44C-48CA-A240-3A3BE1FAE3A4}"/>
                </a:ext>
              </a:extLst>
            </p:cNvPr>
            <p:cNvSpPr/>
            <p:nvPr/>
          </p:nvSpPr>
          <p:spPr>
            <a:xfrm>
              <a:off x="3330492" y="962973"/>
              <a:ext cx="480001" cy="480001"/>
            </a:xfrm>
            <a:prstGeom prst="ellipse">
              <a:avLst/>
            </a:prstGeom>
            <a:solidFill>
              <a:srgbClr val="003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id-ID" sz="1200" dirty="0">
                <a:solidFill>
                  <a:schemeClr val="bg1"/>
                </a:solidFill>
                <a:latin typeface="Calibri"/>
              </a:endParaRPr>
            </a:p>
          </p:txBody>
        </p:sp>
        <p:pic>
          <p:nvPicPr>
            <p:cNvPr id="10" name="Picture 9">
              <a:extLst>
                <a:ext uri="{FF2B5EF4-FFF2-40B4-BE49-F238E27FC236}">
                  <a16:creationId xmlns:a16="http://schemas.microsoft.com/office/drawing/2014/main" id="{BAA7EF81-6BCF-4C40-860B-B818CB481E8E}"/>
                </a:ext>
              </a:extLst>
            </p:cNvPr>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423656" y="1051599"/>
              <a:ext cx="297621" cy="297621"/>
            </a:xfrm>
            <a:prstGeom prst="rect">
              <a:avLst/>
            </a:prstGeom>
            <a:ln>
              <a:noFill/>
            </a:ln>
          </p:spPr>
        </p:pic>
      </p:grpSp>
      <p:grpSp>
        <p:nvGrpSpPr>
          <p:cNvPr id="14" name="Group 13">
            <a:extLst>
              <a:ext uri="{FF2B5EF4-FFF2-40B4-BE49-F238E27FC236}">
                <a16:creationId xmlns:a16="http://schemas.microsoft.com/office/drawing/2014/main" id="{4F4C0B78-CD7D-4B39-80A9-1A710B5F6C03}"/>
              </a:ext>
            </a:extLst>
          </p:cNvPr>
          <p:cNvGrpSpPr/>
          <p:nvPr/>
        </p:nvGrpSpPr>
        <p:grpSpPr>
          <a:xfrm>
            <a:off x="13689" y="2164106"/>
            <a:ext cx="489246" cy="377875"/>
            <a:chOff x="4847653" y="1201537"/>
            <a:chExt cx="648666" cy="648666"/>
          </a:xfrm>
        </p:grpSpPr>
        <p:sp>
          <p:nvSpPr>
            <p:cNvPr id="15" name="Oval 14">
              <a:extLst>
                <a:ext uri="{FF2B5EF4-FFF2-40B4-BE49-F238E27FC236}">
                  <a16:creationId xmlns:a16="http://schemas.microsoft.com/office/drawing/2014/main" id="{2B7C866D-6A18-4522-950A-1DFE5BBDC249}"/>
                </a:ext>
              </a:extLst>
            </p:cNvPr>
            <p:cNvSpPr/>
            <p:nvPr/>
          </p:nvSpPr>
          <p:spPr>
            <a:xfrm>
              <a:off x="4847653" y="1201537"/>
              <a:ext cx="648666" cy="648666"/>
            </a:xfrm>
            <a:prstGeom prst="ellipse">
              <a:avLst/>
            </a:prstGeom>
            <a:solidFill>
              <a:srgbClr val="E591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41900"/>
              <a:endParaRPr lang="id-ID" sz="1067">
                <a:solidFill>
                  <a:srgbClr val="FFFFFF"/>
                </a:solidFill>
                <a:latin typeface="Calibri"/>
              </a:endParaRPr>
            </a:p>
          </p:txBody>
        </p:sp>
        <p:pic>
          <p:nvPicPr>
            <p:cNvPr id="16" name="Picture 15">
              <a:extLst>
                <a:ext uri="{FF2B5EF4-FFF2-40B4-BE49-F238E27FC236}">
                  <a16:creationId xmlns:a16="http://schemas.microsoft.com/office/drawing/2014/main" id="{221F25F2-5975-4530-BFA5-E458F81A67A8}"/>
                </a:ext>
              </a:extLst>
            </p:cNvPr>
            <p:cNvPicPr>
              <a:picLocks noChangeAspect="1"/>
            </p:cNvPicPr>
            <p:nvPr/>
          </p:nvPicPr>
          <p:blipFill>
            <a:blip r:embed="rId5" cstate="print">
              <a:biLevel thresh="25000"/>
              <a:extLst>
                <a:ext uri="{28A0092B-C50C-407E-A947-70E740481C1C}">
                  <a14:useLocalDpi xmlns:a14="http://schemas.microsoft.com/office/drawing/2010/main" val="0"/>
                </a:ext>
              </a:extLst>
            </a:blip>
            <a:stretch>
              <a:fillRect/>
            </a:stretch>
          </p:blipFill>
          <p:spPr>
            <a:xfrm>
              <a:off x="4918811" y="1254149"/>
              <a:ext cx="497332" cy="497332"/>
            </a:xfrm>
            <a:prstGeom prst="rect">
              <a:avLst/>
            </a:prstGeom>
          </p:spPr>
        </p:pic>
      </p:grpSp>
      <p:pic>
        <p:nvPicPr>
          <p:cNvPr id="35" name="Picture 34">
            <a:extLst>
              <a:ext uri="{FF2B5EF4-FFF2-40B4-BE49-F238E27FC236}">
                <a16:creationId xmlns:a16="http://schemas.microsoft.com/office/drawing/2014/main" id="{086EDF4C-AAEB-44FA-845C-5096C05C4C6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005" y="2979137"/>
            <a:ext cx="479078" cy="442537"/>
          </a:xfrm>
          <a:prstGeom prst="rect">
            <a:avLst/>
          </a:prstGeom>
          <a:solidFill>
            <a:srgbClr val="07385A"/>
          </a:solidFill>
        </p:spPr>
      </p:pic>
      <p:pic>
        <p:nvPicPr>
          <p:cNvPr id="39" name="Picture 38">
            <a:extLst>
              <a:ext uri="{FF2B5EF4-FFF2-40B4-BE49-F238E27FC236}">
                <a16:creationId xmlns:a16="http://schemas.microsoft.com/office/drawing/2014/main" id="{3705420F-5BB4-45A7-825B-51B711915DBC}"/>
              </a:ext>
            </a:extLst>
          </p:cNvPr>
          <p:cNvPicPr>
            <a:picLocks noChangeAspect="1"/>
          </p:cNvPicPr>
          <p:nvPr/>
        </p:nvPicPr>
        <p:blipFill>
          <a:blip r:embed="rId7" cstate="print">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val="0"/>
              </a:ext>
            </a:extLst>
          </a:blip>
          <a:stretch>
            <a:fillRect/>
          </a:stretch>
        </p:blipFill>
        <p:spPr>
          <a:xfrm>
            <a:off x="3900745" y="943330"/>
            <a:ext cx="479078" cy="420659"/>
          </a:xfrm>
          <a:prstGeom prst="rect">
            <a:avLst/>
          </a:prstGeom>
          <a:solidFill>
            <a:schemeClr val="accent1">
              <a:lumMod val="50000"/>
            </a:schemeClr>
          </a:solidFill>
        </p:spPr>
      </p:pic>
      <p:pic>
        <p:nvPicPr>
          <p:cNvPr id="42" name="Picture 41">
            <a:extLst>
              <a:ext uri="{FF2B5EF4-FFF2-40B4-BE49-F238E27FC236}">
                <a16:creationId xmlns:a16="http://schemas.microsoft.com/office/drawing/2014/main" id="{B1838339-0B2A-444B-8DF4-ED4DBDD5A73F}"/>
              </a:ext>
            </a:extLst>
          </p:cNvPr>
          <p:cNvPicPr>
            <a:picLocks noChangeAspect="1"/>
          </p:cNvPicPr>
          <p:nvPr/>
        </p:nvPicPr>
        <p:blipFill>
          <a:blip r:embed="rId7" cstate="print">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val="0"/>
              </a:ext>
            </a:extLst>
          </a:blip>
          <a:stretch>
            <a:fillRect/>
          </a:stretch>
        </p:blipFill>
        <p:spPr>
          <a:xfrm>
            <a:off x="3951111" y="2656712"/>
            <a:ext cx="479236" cy="420659"/>
          </a:xfrm>
          <a:prstGeom prst="rect">
            <a:avLst/>
          </a:prstGeom>
          <a:solidFill>
            <a:schemeClr val="accent1">
              <a:lumMod val="50000"/>
            </a:schemeClr>
          </a:solidFill>
        </p:spPr>
      </p:pic>
      <p:grpSp>
        <p:nvGrpSpPr>
          <p:cNvPr id="26" name="Group 25">
            <a:extLst>
              <a:ext uri="{FF2B5EF4-FFF2-40B4-BE49-F238E27FC236}">
                <a16:creationId xmlns:a16="http://schemas.microsoft.com/office/drawing/2014/main" id="{F29B7E18-9846-41F5-A201-3E44084559C4}"/>
              </a:ext>
            </a:extLst>
          </p:cNvPr>
          <p:cNvGrpSpPr/>
          <p:nvPr/>
        </p:nvGrpSpPr>
        <p:grpSpPr>
          <a:xfrm>
            <a:off x="41662" y="3577588"/>
            <a:ext cx="519086" cy="377875"/>
            <a:chOff x="3330492" y="962973"/>
            <a:chExt cx="480001" cy="480001"/>
          </a:xfrm>
        </p:grpSpPr>
        <p:sp>
          <p:nvSpPr>
            <p:cNvPr id="27" name="Oval 26">
              <a:extLst>
                <a:ext uri="{FF2B5EF4-FFF2-40B4-BE49-F238E27FC236}">
                  <a16:creationId xmlns:a16="http://schemas.microsoft.com/office/drawing/2014/main" id="{4943064E-DFC4-410E-8E25-A912838660D1}"/>
                </a:ext>
              </a:extLst>
            </p:cNvPr>
            <p:cNvSpPr/>
            <p:nvPr/>
          </p:nvSpPr>
          <p:spPr>
            <a:xfrm>
              <a:off x="3330492" y="962973"/>
              <a:ext cx="480001" cy="480001"/>
            </a:xfrm>
            <a:prstGeom prst="ellipse">
              <a:avLst/>
            </a:prstGeom>
            <a:solidFill>
              <a:srgbClr val="003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id-ID" sz="1200" dirty="0">
                <a:solidFill>
                  <a:schemeClr val="bg1"/>
                </a:solidFill>
                <a:latin typeface="Calibri"/>
              </a:endParaRPr>
            </a:p>
          </p:txBody>
        </p:sp>
        <p:pic>
          <p:nvPicPr>
            <p:cNvPr id="28" name="Picture 27">
              <a:extLst>
                <a:ext uri="{FF2B5EF4-FFF2-40B4-BE49-F238E27FC236}">
                  <a16:creationId xmlns:a16="http://schemas.microsoft.com/office/drawing/2014/main" id="{033C31E4-52B4-459E-85D1-B600F060345D}"/>
                </a:ext>
              </a:extLst>
            </p:cNvPr>
            <p:cNvPicPr>
              <a:picLocks noChangeAspect="1"/>
            </p:cNvPicPr>
            <p:nvPr/>
          </p:nvPicPr>
          <p:blipFill>
            <a:blip r:embed="rId3" cstate="print">
              <a:lum bright="70000" contrast="-70000"/>
              <a:extLst>
                <a:ext uri="{BEBA8EAE-BF5A-486C-A8C5-ECC9F3942E4B}">
                  <a14:imgProps xmlns:a14="http://schemas.microsoft.com/office/drawing/2010/main">
                    <a14:imgLayer r:embed="rId4">
                      <a14:imgEffect>
                        <a14:saturation sat="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423656" y="1051599"/>
              <a:ext cx="297621" cy="297621"/>
            </a:xfrm>
            <a:prstGeom prst="rect">
              <a:avLst/>
            </a:prstGeom>
            <a:ln>
              <a:noFill/>
            </a:ln>
          </p:spPr>
        </p:pic>
      </p:grpSp>
    </p:spTree>
    <p:extLst>
      <p:ext uri="{BB962C8B-B14F-4D97-AF65-F5344CB8AC3E}">
        <p14:creationId xmlns:p14="http://schemas.microsoft.com/office/powerpoint/2010/main" val="3785570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243417"/>
            <a:ext cx="4204855" cy="497801"/>
          </a:xfrm>
          <a:solidFill>
            <a:schemeClr val="accent1">
              <a:lumMod val="40000"/>
              <a:lumOff val="60000"/>
            </a:schemeClr>
          </a:solidFill>
        </p:spPr>
        <p:txBody>
          <a:bodyPr>
            <a:noAutofit/>
          </a:bodyPr>
          <a:lstStyle/>
          <a:p>
            <a:r>
              <a:rPr lang="ka-GE" sz="1600" b="1" dirty="0"/>
              <a:t>პროექტების წარმოდგენა შესაძლებელია</a:t>
            </a:r>
            <a:r>
              <a:rPr lang="ka-GE" sz="1600" dirty="0">
                <a:solidFill>
                  <a:schemeClr val="accent1">
                    <a:lumMod val="40000"/>
                    <a:lumOff val="60000"/>
                  </a:schemeClr>
                </a:solidFill>
              </a:rPr>
              <a:t/>
            </a:r>
            <a:br>
              <a:rPr lang="ka-GE" sz="1600" dirty="0">
                <a:solidFill>
                  <a:schemeClr val="accent1">
                    <a:lumMod val="40000"/>
                    <a:lumOff val="60000"/>
                  </a:schemeClr>
                </a:solidFill>
              </a:rPr>
            </a:br>
            <a:endParaRPr lang="ru-RU" sz="1600" dirty="0"/>
          </a:p>
        </p:txBody>
      </p:sp>
      <p:sp>
        <p:nvSpPr>
          <p:cNvPr id="4" name="Объект 3"/>
          <p:cNvSpPr>
            <a:spLocks noGrp="1"/>
          </p:cNvSpPr>
          <p:nvPr>
            <p:ph sz="half" idx="2"/>
          </p:nvPr>
        </p:nvSpPr>
        <p:spPr>
          <a:xfrm>
            <a:off x="1163782" y="838200"/>
            <a:ext cx="6026727" cy="3279775"/>
          </a:xfrm>
          <a:solidFill>
            <a:schemeClr val="bg1">
              <a:lumMod val="85000"/>
            </a:schemeClr>
          </a:solidFill>
        </p:spPr>
        <p:txBody>
          <a:bodyPr>
            <a:normAutofit/>
          </a:bodyPr>
          <a:lstStyle/>
          <a:p>
            <a:pPr marL="0" indent="0" algn="just">
              <a:buNone/>
            </a:pPr>
            <a:r>
              <a:rPr lang="ka-GE" sz="1400" dirty="0">
                <a:latin typeface="BPG 2017 DejaVu Sans" panose="020B0603030804020204" pitchFamily="34" charset="0"/>
              </a:rPr>
              <a:t>ტურიზმი. ტურისტული სერვისები, ტურიზმთან დაკავშირებული წარმოება, ნებისმიერი სახის მომსახურება, </a:t>
            </a:r>
            <a:r>
              <a:rPr lang="ka-GE" sz="1400" dirty="0"/>
              <a:t>(ინოვაციური იდეები, რომელიც ხელს შეუწყობს შუახევის მუნიციპალიტეტში აგრო და ეკო ტურიზმის განვითარებას).</a:t>
            </a:r>
          </a:p>
          <a:p>
            <a:pPr marL="0" indent="0" algn="just">
              <a:buNone/>
            </a:pPr>
            <a:endParaRPr lang="ka-GE" sz="1400" dirty="0"/>
          </a:p>
          <a:p>
            <a:pPr marL="0" indent="0" algn="just">
              <a:buNone/>
            </a:pPr>
            <a:endParaRPr lang="en-US" sz="1400" dirty="0">
              <a:latin typeface="BPG 2017 DejaVu Sans" panose="020B0603030804020204" pitchFamily="34" charset="0"/>
            </a:endParaRPr>
          </a:p>
          <a:p>
            <a:pPr marL="0" indent="0" algn="just">
              <a:buNone/>
            </a:pPr>
            <a:r>
              <a:rPr lang="ka-GE" sz="1400" dirty="0">
                <a:latin typeface="BPG 2017 DejaVu Sans" panose="020B0603030804020204" pitchFamily="34" charset="0"/>
              </a:rPr>
              <a:t>სოციალური/საგანმანათლებლო საკითხები</a:t>
            </a:r>
            <a:r>
              <a:rPr lang="en-US" sz="1400" dirty="0">
                <a:latin typeface="BPG 2017 DejaVu Sans" panose="020B0603030804020204" pitchFamily="34" charset="0"/>
              </a:rPr>
              <a:t>.</a:t>
            </a:r>
            <a:endParaRPr lang="ka-GE" sz="1400" dirty="0">
              <a:latin typeface="BPG 2017 DejaVu Sans" panose="020B0603030804020204" pitchFamily="34" charset="0"/>
            </a:endParaRPr>
          </a:p>
          <a:p>
            <a:pPr marL="0" indent="0" algn="just">
              <a:buNone/>
            </a:pPr>
            <a:endParaRPr lang="ka-GE" sz="1400" dirty="0"/>
          </a:p>
          <a:p>
            <a:pPr marL="0" indent="0" algn="just">
              <a:buNone/>
            </a:pPr>
            <a:endParaRPr lang="ka-GE" sz="1400" dirty="0"/>
          </a:p>
          <a:p>
            <a:pPr marL="0" indent="0" algn="just">
              <a:buNone/>
            </a:pPr>
            <a:r>
              <a:rPr lang="ka-GE" sz="1400" dirty="0">
                <a:latin typeface="BPG 2017 DejaVu Sans" panose="020B0603030804020204" pitchFamily="34" charset="0"/>
              </a:rPr>
              <a:t>სოფლის მეურნეობის მეორადი პროდუქტების წარმოება</a:t>
            </a:r>
            <a:r>
              <a:rPr lang="en-US" sz="1400" dirty="0">
                <a:latin typeface="BPG 2017 DejaVu Sans" panose="020B0603030804020204" pitchFamily="34" charset="0"/>
              </a:rPr>
              <a:t>.</a:t>
            </a:r>
            <a:endParaRPr lang="ka-GE" sz="1400" dirty="0">
              <a:latin typeface="BPG 2017 DejaVu Sans" panose="020B0603030804020204" pitchFamily="34" charset="0"/>
            </a:endParaRPr>
          </a:p>
          <a:p>
            <a:pPr marL="0" indent="0">
              <a:buNone/>
            </a:pPr>
            <a:endParaRPr lang="ka-GE" sz="2000" dirty="0">
              <a:solidFill>
                <a:schemeClr val="accent5">
                  <a:lumMod val="50000"/>
                </a:schemeClr>
              </a:solidFill>
            </a:endParaRPr>
          </a:p>
          <a:p>
            <a:pPr marL="0" indent="0">
              <a:buNone/>
            </a:pPr>
            <a:endParaRPr lang="ru-RU" dirty="0"/>
          </a:p>
        </p:txBody>
      </p:sp>
      <p:pic>
        <p:nvPicPr>
          <p:cNvPr id="5" name="Picture 6">
            <a:extLst>
              <a:ext uri="{FF2B5EF4-FFF2-40B4-BE49-F238E27FC236}">
                <a16:creationId xmlns:a16="http://schemas.microsoft.com/office/drawing/2014/main" id="{55967350-4061-4F21-A7A0-072D2F35301D}"/>
              </a:ext>
            </a:extLst>
          </p:cNvPr>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84637" y="1003856"/>
            <a:ext cx="705907" cy="582490"/>
          </a:xfrm>
          <a:prstGeom prst="rect">
            <a:avLst/>
          </a:prstGeom>
          <a:solidFill>
            <a:schemeClr val="accent1"/>
          </a:solidFill>
        </p:spPr>
      </p:pic>
      <p:pic>
        <p:nvPicPr>
          <p:cNvPr id="6" name="Picture 7">
            <a:extLst>
              <a:ext uri="{FF2B5EF4-FFF2-40B4-BE49-F238E27FC236}">
                <a16:creationId xmlns:a16="http://schemas.microsoft.com/office/drawing/2014/main" id="{8D895E26-E958-4234-BDEC-F7D1A794DB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4677" y="2175399"/>
            <a:ext cx="585814" cy="531460"/>
          </a:xfrm>
          <a:prstGeom prst="rect">
            <a:avLst/>
          </a:prstGeom>
          <a:solidFill>
            <a:schemeClr val="accent1"/>
          </a:solidFill>
          <a:ln>
            <a:solidFill>
              <a:schemeClr val="accent1">
                <a:lumMod val="40000"/>
                <a:lumOff val="60000"/>
              </a:schemeClr>
            </a:solidFill>
          </a:ln>
        </p:spPr>
      </p:pic>
      <p:pic>
        <p:nvPicPr>
          <p:cNvPr id="7" name="Picture 8">
            <a:extLst>
              <a:ext uri="{FF2B5EF4-FFF2-40B4-BE49-F238E27FC236}">
                <a16:creationId xmlns:a16="http://schemas.microsoft.com/office/drawing/2014/main" id="{CB403093-07D4-4151-BCDB-7F2712364B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4677" y="3168553"/>
            <a:ext cx="665868" cy="542124"/>
          </a:xfrm>
          <a:prstGeom prst="rect">
            <a:avLst/>
          </a:prstGeom>
          <a:solidFill>
            <a:schemeClr val="accent1"/>
          </a:solidFill>
        </p:spPr>
      </p:pic>
    </p:spTree>
    <p:extLst>
      <p:ext uri="{BB962C8B-B14F-4D97-AF65-F5344CB8AC3E}">
        <p14:creationId xmlns:p14="http://schemas.microsoft.com/office/powerpoint/2010/main" val="2385894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9132"/>
            <a:ext cx="6959600" cy="360484"/>
          </a:xfrm>
          <a:solidFill>
            <a:schemeClr val="accent1">
              <a:lumMod val="40000"/>
              <a:lumOff val="60000"/>
            </a:schemeClr>
          </a:solidFill>
        </p:spPr>
        <p:txBody>
          <a:bodyPr>
            <a:normAutofit fontScale="90000"/>
          </a:bodyPr>
          <a:lstStyle/>
          <a:p>
            <a:r>
              <a:rPr lang="ka-GE" sz="2000" dirty="0"/>
              <a:t>              პროგრამის თანხით არ დაფინანსდება</a:t>
            </a:r>
            <a:endParaRPr lang="en-US" sz="2000" dirty="0"/>
          </a:p>
        </p:txBody>
      </p:sp>
      <p:sp>
        <p:nvSpPr>
          <p:cNvPr id="3" name="Объект 2"/>
          <p:cNvSpPr>
            <a:spLocks noGrp="1"/>
          </p:cNvSpPr>
          <p:nvPr>
            <p:ph sz="half" idx="1"/>
          </p:nvPr>
        </p:nvSpPr>
        <p:spPr>
          <a:xfrm>
            <a:off x="374909" y="518747"/>
            <a:ext cx="3638291" cy="4053254"/>
          </a:xfrm>
          <a:solidFill>
            <a:schemeClr val="bg1">
              <a:lumMod val="85000"/>
            </a:schemeClr>
          </a:solidFill>
        </p:spPr>
        <p:txBody>
          <a:bodyPr>
            <a:normAutofit fontScale="25000" lnSpcReduction="20000"/>
          </a:bodyPr>
          <a:lstStyle/>
          <a:p>
            <a:pPr marL="0" indent="0">
              <a:lnSpc>
                <a:spcPct val="220000"/>
              </a:lnSpc>
              <a:buNone/>
            </a:pPr>
            <a:r>
              <a:rPr lang="ka-GE" sz="4200" b="1" dirty="0">
                <a:solidFill>
                  <a:srgbClr val="002060"/>
                </a:solidFill>
              </a:rPr>
              <a:t>სოფლის მეურნეობის პირველადი წარმოება;</a:t>
            </a:r>
          </a:p>
          <a:p>
            <a:pPr marL="0" indent="0">
              <a:lnSpc>
                <a:spcPct val="220000"/>
              </a:lnSpc>
              <a:buNone/>
            </a:pPr>
            <a:r>
              <a:rPr lang="ka-GE" sz="4200" b="1" dirty="0">
                <a:solidFill>
                  <a:srgbClr val="002060"/>
                </a:solidFill>
              </a:rPr>
              <a:t>სატრანსპორტო საშუალებების შეძენა;</a:t>
            </a:r>
          </a:p>
          <a:p>
            <a:pPr marL="0" indent="0">
              <a:lnSpc>
                <a:spcPct val="220000"/>
              </a:lnSpc>
              <a:buNone/>
            </a:pPr>
            <a:r>
              <a:rPr lang="ka-GE" sz="4200" b="1" dirty="0">
                <a:solidFill>
                  <a:srgbClr val="002060"/>
                </a:solidFill>
              </a:rPr>
              <a:t>ბიოლოგიური აქტივის შეძენა </a:t>
            </a:r>
            <a:r>
              <a:rPr lang="ka-GE" sz="4200" b="1" dirty="0">
                <a:solidFill>
                  <a:srgbClr val="002060"/>
                </a:solidFill>
                <a:latin typeface="BPG 2017 DejaVu Sans" panose="020B0603030804020204" pitchFamily="34" charset="0"/>
              </a:rPr>
              <a:t> (მაგ: მსხვილფეხა და წვრილფეხა პირუტყვი, ფრინველები, ფუტკრები და ა.შ.);</a:t>
            </a:r>
          </a:p>
          <a:p>
            <a:pPr marL="0" indent="0">
              <a:lnSpc>
                <a:spcPct val="220000"/>
              </a:lnSpc>
              <a:buNone/>
            </a:pPr>
            <a:r>
              <a:rPr lang="ka-GE" sz="4200" b="1" dirty="0">
                <a:solidFill>
                  <a:srgbClr val="002060"/>
                </a:solidFill>
                <a:latin typeface="BPG 2017 DejaVu Sans" panose="020B0603030804020204" pitchFamily="34" charset="0"/>
              </a:rPr>
              <a:t>ალკოჰოლური სასმელების წარმოება ან/და ვაჭრობა;</a:t>
            </a:r>
          </a:p>
          <a:p>
            <a:pPr marL="0" indent="0">
              <a:lnSpc>
                <a:spcPct val="220000"/>
              </a:lnSpc>
              <a:buNone/>
            </a:pPr>
            <a:r>
              <a:rPr lang="ka-GE" sz="4200" b="1" dirty="0">
                <a:solidFill>
                  <a:srgbClr val="002060"/>
                </a:solidFill>
                <a:latin typeface="BPG 2017 DejaVu Sans" panose="020B0603030804020204" pitchFamily="34" charset="0"/>
              </a:rPr>
              <a:t>თამბაქოს წარმოება ან/და ვაჭრობა;</a:t>
            </a:r>
          </a:p>
          <a:p>
            <a:pPr marL="0" indent="0">
              <a:lnSpc>
                <a:spcPct val="220000"/>
              </a:lnSpc>
              <a:buNone/>
            </a:pPr>
            <a:r>
              <a:rPr lang="en-US" sz="4200" b="1" dirty="0" err="1">
                <a:solidFill>
                  <a:srgbClr val="002060"/>
                </a:solidFill>
              </a:rPr>
              <a:t>პროექტის</a:t>
            </a:r>
            <a:r>
              <a:rPr lang="en-US" sz="4200" b="1" dirty="0">
                <a:solidFill>
                  <a:srgbClr val="002060"/>
                </a:solidFill>
              </a:rPr>
              <a:t> </a:t>
            </a:r>
            <a:r>
              <a:rPr lang="en-US" sz="4200" b="1" dirty="0" err="1">
                <a:solidFill>
                  <a:srgbClr val="002060"/>
                </a:solidFill>
              </a:rPr>
              <a:t>განხორციელების</a:t>
            </a:r>
            <a:r>
              <a:rPr lang="en-US" sz="4200" b="1" dirty="0">
                <a:solidFill>
                  <a:srgbClr val="002060"/>
                </a:solidFill>
              </a:rPr>
              <a:t> </a:t>
            </a:r>
            <a:r>
              <a:rPr lang="en-US" sz="4200" b="1" dirty="0" err="1">
                <a:solidFill>
                  <a:srgbClr val="002060"/>
                </a:solidFill>
              </a:rPr>
              <a:t>ეტაპზე</a:t>
            </a:r>
            <a:r>
              <a:rPr lang="en-US" sz="4200" b="1" dirty="0">
                <a:solidFill>
                  <a:srgbClr val="002060"/>
                </a:solidFill>
              </a:rPr>
              <a:t> </a:t>
            </a:r>
            <a:r>
              <a:rPr lang="en-US" sz="4200" b="1" dirty="0" err="1">
                <a:solidFill>
                  <a:srgbClr val="002060"/>
                </a:solidFill>
              </a:rPr>
              <a:t>რაიმე</a:t>
            </a:r>
            <a:r>
              <a:rPr lang="en-US" sz="4200" b="1" dirty="0">
                <a:solidFill>
                  <a:srgbClr val="002060"/>
                </a:solidFill>
              </a:rPr>
              <a:t> </a:t>
            </a:r>
            <a:r>
              <a:rPr lang="en-US" sz="4200" b="1" dirty="0" err="1">
                <a:solidFill>
                  <a:srgbClr val="002060"/>
                </a:solidFill>
              </a:rPr>
              <a:t>სახის</a:t>
            </a:r>
            <a:r>
              <a:rPr lang="en-US" sz="4200" b="1" dirty="0">
                <a:solidFill>
                  <a:srgbClr val="002060"/>
                </a:solidFill>
              </a:rPr>
              <a:t> </a:t>
            </a:r>
            <a:r>
              <a:rPr lang="en-US" sz="4200" b="1" dirty="0" err="1">
                <a:solidFill>
                  <a:srgbClr val="002060"/>
                </a:solidFill>
              </a:rPr>
              <a:t>ანაზღაურების</a:t>
            </a:r>
            <a:r>
              <a:rPr lang="en-US" sz="4200" b="1" dirty="0">
                <a:solidFill>
                  <a:srgbClr val="002060"/>
                </a:solidFill>
              </a:rPr>
              <a:t> </a:t>
            </a:r>
            <a:r>
              <a:rPr lang="en-US" sz="4200" b="1" dirty="0" err="1">
                <a:solidFill>
                  <a:srgbClr val="002060"/>
                </a:solidFill>
              </a:rPr>
              <a:t>მიღება</a:t>
            </a:r>
            <a:r>
              <a:rPr lang="ka-GE" sz="4200" b="1" dirty="0">
                <a:solidFill>
                  <a:srgbClr val="002060"/>
                </a:solidFill>
              </a:rPr>
              <a:t>;</a:t>
            </a:r>
          </a:p>
          <a:p>
            <a:pPr marL="0" indent="0">
              <a:lnSpc>
                <a:spcPct val="220000"/>
              </a:lnSpc>
              <a:buNone/>
            </a:pPr>
            <a:r>
              <a:rPr lang="ka-GE" sz="4200" b="1" dirty="0">
                <a:solidFill>
                  <a:srgbClr val="002060"/>
                </a:solidFill>
              </a:rPr>
              <a:t> მზა პროდუქციის    პირველადი წარმოება;</a:t>
            </a:r>
          </a:p>
          <a:p>
            <a:pPr marL="457200" indent="-457200">
              <a:lnSpc>
                <a:spcPct val="220000"/>
              </a:lnSpc>
              <a:buFont typeface="Arial" panose="020B0604020202020204" pitchFamily="34" charset="0"/>
              <a:buAutoNum type="arabicPeriod"/>
            </a:pPr>
            <a:endParaRPr lang="ka-GE" sz="2000" b="1" dirty="0">
              <a:solidFill>
                <a:srgbClr val="002060"/>
              </a:solidFill>
            </a:endParaRPr>
          </a:p>
          <a:p>
            <a:endParaRPr lang="en-US" dirty="0"/>
          </a:p>
        </p:txBody>
      </p:sp>
      <p:sp>
        <p:nvSpPr>
          <p:cNvPr id="4" name="Объект 3"/>
          <p:cNvSpPr>
            <a:spLocks noGrp="1"/>
          </p:cNvSpPr>
          <p:nvPr>
            <p:ph sz="half" idx="2"/>
          </p:nvPr>
        </p:nvSpPr>
        <p:spPr>
          <a:xfrm>
            <a:off x="4457700" y="518746"/>
            <a:ext cx="3577492" cy="4053255"/>
          </a:xfrm>
          <a:solidFill>
            <a:schemeClr val="bg1">
              <a:lumMod val="85000"/>
            </a:schemeClr>
          </a:solidFill>
        </p:spPr>
        <p:txBody>
          <a:bodyPr>
            <a:normAutofit fontScale="25000" lnSpcReduction="20000"/>
          </a:bodyPr>
          <a:lstStyle/>
          <a:p>
            <a:pPr marL="0" indent="0">
              <a:buNone/>
            </a:pPr>
            <a:r>
              <a:rPr lang="ru-RU" sz="4400" b="1" dirty="0" err="1">
                <a:solidFill>
                  <a:srgbClr val="003B5D"/>
                </a:solidFill>
              </a:rPr>
              <a:t>რელიგიუ</a:t>
            </a:r>
            <a:r>
              <a:rPr lang="ka-GE" sz="4400" b="1" dirty="0">
                <a:solidFill>
                  <a:srgbClr val="003B5D"/>
                </a:solidFill>
              </a:rPr>
              <a:t>რი ღონისძიებები;</a:t>
            </a:r>
          </a:p>
          <a:p>
            <a:pPr marL="0" lvl="0" indent="0">
              <a:buNone/>
            </a:pPr>
            <a:endParaRPr lang="ka-GE" sz="4400" b="1" dirty="0">
              <a:solidFill>
                <a:srgbClr val="003B5D"/>
              </a:solidFill>
            </a:endParaRPr>
          </a:p>
          <a:p>
            <a:pPr marL="0" lvl="0" indent="0">
              <a:buNone/>
            </a:pPr>
            <a:r>
              <a:rPr lang="ka-GE" sz="4400" b="1" dirty="0">
                <a:solidFill>
                  <a:srgbClr val="003B5D"/>
                </a:solidFill>
              </a:rPr>
              <a:t>ხელფასები და მიმდინარე ხარჯები;</a:t>
            </a:r>
          </a:p>
          <a:p>
            <a:pPr marL="0" lvl="0" indent="0">
              <a:buNone/>
            </a:pPr>
            <a:endParaRPr lang="en-US" sz="4400" b="1" dirty="0">
              <a:solidFill>
                <a:srgbClr val="003B5D"/>
              </a:solidFill>
            </a:endParaRPr>
          </a:p>
          <a:p>
            <a:pPr marL="0" lvl="0" indent="0">
              <a:buNone/>
            </a:pPr>
            <a:r>
              <a:rPr lang="ka-GE" sz="4400" b="1" dirty="0">
                <a:solidFill>
                  <a:srgbClr val="003B5D"/>
                </a:solidFill>
              </a:rPr>
              <a:t>უძრავი ქონების შეძენა;</a:t>
            </a:r>
          </a:p>
          <a:p>
            <a:pPr marL="0" lvl="0" indent="0">
              <a:buNone/>
            </a:pPr>
            <a:endParaRPr lang="en-US" sz="4400" b="1" dirty="0">
              <a:solidFill>
                <a:srgbClr val="003B5D"/>
              </a:solidFill>
            </a:endParaRPr>
          </a:p>
          <a:p>
            <a:pPr marL="0" lvl="0" indent="0">
              <a:buNone/>
            </a:pPr>
            <a:r>
              <a:rPr lang="ka-GE" sz="4400" b="1" dirty="0">
                <a:solidFill>
                  <a:srgbClr val="003B5D"/>
                </a:solidFill>
              </a:rPr>
              <a:t>სემინარებში, სამუშაო შეხვედრებში და კონფერენციებში ინდივიდუალური მონაწილეობა;</a:t>
            </a:r>
          </a:p>
          <a:p>
            <a:pPr marL="0" lvl="0" indent="0">
              <a:buNone/>
            </a:pPr>
            <a:endParaRPr lang="en-US" sz="4400" b="1" dirty="0">
              <a:solidFill>
                <a:srgbClr val="003B5D"/>
              </a:solidFill>
            </a:endParaRPr>
          </a:p>
          <a:p>
            <a:pPr marL="0" lvl="0" indent="0">
              <a:buNone/>
            </a:pPr>
            <a:r>
              <a:rPr lang="ka-GE" sz="4400" b="1" dirty="0">
                <a:solidFill>
                  <a:srgbClr val="003B5D"/>
                </a:solidFill>
              </a:rPr>
              <a:t>კვლევები;</a:t>
            </a:r>
          </a:p>
          <a:p>
            <a:pPr marL="0" lvl="0" indent="0">
              <a:buNone/>
            </a:pPr>
            <a:endParaRPr lang="en-US" sz="4200" b="1" dirty="0">
              <a:solidFill>
                <a:srgbClr val="003B5D"/>
              </a:solidFill>
            </a:endParaRPr>
          </a:p>
          <a:p>
            <a:pPr marL="0" lvl="0" indent="0">
              <a:buNone/>
            </a:pPr>
            <a:r>
              <a:rPr lang="ka-GE" sz="4400" b="1" dirty="0">
                <a:solidFill>
                  <a:srgbClr val="003B5D"/>
                </a:solidFill>
              </a:rPr>
              <a:t>სასწავლო/სამეცნიერო გრანტები;</a:t>
            </a:r>
          </a:p>
          <a:p>
            <a:pPr marL="0" lvl="0" indent="0">
              <a:buNone/>
            </a:pPr>
            <a:endParaRPr lang="en-US" sz="4400" b="1" dirty="0">
              <a:solidFill>
                <a:srgbClr val="003B5D"/>
              </a:solidFill>
            </a:endParaRPr>
          </a:p>
          <a:p>
            <a:pPr marL="0" lvl="0" indent="0">
              <a:buNone/>
            </a:pPr>
            <a:r>
              <a:rPr lang="ka-GE" sz="4400" b="1" dirty="0">
                <a:solidFill>
                  <a:srgbClr val="003B5D"/>
                </a:solidFill>
              </a:rPr>
              <a:t>ჰუმანიტარული აქციები და საქმიანობა;</a:t>
            </a:r>
          </a:p>
          <a:p>
            <a:pPr marL="0" lvl="0" indent="0">
              <a:buNone/>
            </a:pPr>
            <a:endParaRPr lang="en-US" sz="4400" b="1" dirty="0">
              <a:solidFill>
                <a:srgbClr val="003B5D"/>
              </a:solidFill>
            </a:endParaRPr>
          </a:p>
          <a:p>
            <a:pPr marL="0" lvl="0" indent="0">
              <a:buNone/>
            </a:pPr>
            <a:r>
              <a:rPr lang="ka-GE" sz="4400" b="1" dirty="0">
                <a:solidFill>
                  <a:srgbClr val="003B5D"/>
                </a:solidFill>
              </a:rPr>
              <a:t>გადასახდელი პროცენტები, საურავები, ჯარიმები</a:t>
            </a:r>
            <a:r>
              <a:rPr lang="ka-GE" sz="4400" b="1" dirty="0" smtClean="0">
                <a:solidFill>
                  <a:srgbClr val="003B5D"/>
                </a:solidFill>
              </a:rPr>
              <a:t>;</a:t>
            </a:r>
          </a:p>
          <a:p>
            <a:pPr marL="0" lvl="0" indent="0">
              <a:buNone/>
            </a:pPr>
            <a:r>
              <a:rPr lang="ka-GE" sz="4400" b="1" dirty="0" smtClean="0">
                <a:solidFill>
                  <a:srgbClr val="003B5D"/>
                </a:solidFill>
              </a:rPr>
              <a:t>მეორეული ნივთების შეძენა;</a:t>
            </a:r>
            <a:endParaRPr lang="ka-GE" sz="4400" b="1" dirty="0">
              <a:solidFill>
                <a:srgbClr val="003B5D"/>
              </a:solidFill>
            </a:endParaRPr>
          </a:p>
          <a:p>
            <a:pPr lvl="0"/>
            <a:endParaRPr lang="en-US" sz="4400" b="1" dirty="0">
              <a:solidFill>
                <a:srgbClr val="003B5D"/>
              </a:solidFill>
            </a:endParaRPr>
          </a:p>
          <a:p>
            <a:pPr marL="0" indent="0">
              <a:buNone/>
            </a:pPr>
            <a:r>
              <a:rPr lang="ka-GE" sz="4400" b="1" dirty="0">
                <a:solidFill>
                  <a:srgbClr val="003B5D"/>
                </a:solidFill>
              </a:rPr>
              <a:t>საქართველოს მოქმედი კანონმდებლობით აკრძალული საქმიანობები</a:t>
            </a:r>
            <a:r>
              <a:rPr lang="ka-GE" sz="4400" b="1" dirty="0"/>
              <a:t>.</a:t>
            </a:r>
            <a:endParaRPr lang="en-US" sz="4400" b="1" dirty="0"/>
          </a:p>
        </p:txBody>
      </p:sp>
      <p:pic>
        <p:nvPicPr>
          <p:cNvPr id="5" name="Picture 5">
            <a:extLst>
              <a:ext uri="{FF2B5EF4-FFF2-40B4-BE49-F238E27FC236}">
                <a16:creationId xmlns:a16="http://schemas.microsoft.com/office/drawing/2014/main" id="{55ED8123-8FDB-47BB-A19D-4D978D7879EE}"/>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659136"/>
            <a:ext cx="366765" cy="317095"/>
          </a:xfrm>
          <a:prstGeom prst="rect">
            <a:avLst/>
          </a:prstGeom>
          <a:solidFill>
            <a:schemeClr val="accent1">
              <a:lumMod val="60000"/>
              <a:lumOff val="40000"/>
            </a:schemeClr>
          </a:solidFill>
        </p:spPr>
      </p:pic>
      <p:pic>
        <p:nvPicPr>
          <p:cNvPr id="6" name="Picture 6">
            <a:extLst>
              <a:ext uri="{FF2B5EF4-FFF2-40B4-BE49-F238E27FC236}">
                <a16:creationId xmlns:a16="http://schemas.microsoft.com/office/drawing/2014/main" id="{39908EF0-AA6E-4E04-BA0C-91CCBA04A69D}"/>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1100763"/>
            <a:ext cx="374909" cy="317095"/>
          </a:xfrm>
          <a:prstGeom prst="rect">
            <a:avLst/>
          </a:prstGeom>
          <a:solidFill>
            <a:schemeClr val="tx2">
              <a:lumMod val="60000"/>
              <a:lumOff val="40000"/>
            </a:schemeClr>
          </a:solidFill>
        </p:spPr>
      </p:pic>
      <p:pic>
        <p:nvPicPr>
          <p:cNvPr id="7" name="Picture 13">
            <a:extLst>
              <a:ext uri="{FF2B5EF4-FFF2-40B4-BE49-F238E27FC236}">
                <a16:creationId xmlns:a16="http://schemas.microsoft.com/office/drawing/2014/main" id="{A9405A89-0024-4425-9F6E-E5C13CCC580A}"/>
              </a:ext>
            </a:extLst>
          </p:cNvPr>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44" y="1569143"/>
            <a:ext cx="374365" cy="457484"/>
          </a:xfrm>
          <a:prstGeom prst="rect">
            <a:avLst/>
          </a:prstGeom>
          <a:solidFill>
            <a:schemeClr val="accent1">
              <a:lumMod val="60000"/>
              <a:lumOff val="40000"/>
            </a:schemeClr>
          </a:solidFill>
        </p:spPr>
      </p:pic>
      <p:pic>
        <p:nvPicPr>
          <p:cNvPr id="8" name="Picture 14">
            <a:extLst>
              <a:ext uri="{FF2B5EF4-FFF2-40B4-BE49-F238E27FC236}">
                <a16:creationId xmlns:a16="http://schemas.microsoft.com/office/drawing/2014/main" id="{7F954BEF-0ACD-43CE-850D-D76241110824}"/>
              </a:ext>
            </a:extLst>
          </p:cNvPr>
          <p:cNvPicPr>
            <a:picLocks noChangeAspect="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2545373"/>
            <a:ext cx="390961" cy="333147"/>
          </a:xfrm>
          <a:prstGeom prst="rect">
            <a:avLst/>
          </a:prstGeom>
          <a:solidFill>
            <a:schemeClr val="accent1">
              <a:lumMod val="60000"/>
              <a:lumOff val="40000"/>
            </a:schemeClr>
          </a:solidFill>
        </p:spPr>
      </p:pic>
      <p:pic>
        <p:nvPicPr>
          <p:cNvPr id="9" name="Picture 15">
            <a:extLst>
              <a:ext uri="{FF2B5EF4-FFF2-40B4-BE49-F238E27FC236}">
                <a16:creationId xmlns:a16="http://schemas.microsoft.com/office/drawing/2014/main" id="{4CAAA21C-F6C4-4934-96C7-3B48EF56F0D4}"/>
              </a:ext>
            </a:extLst>
          </p:cNvPr>
          <p:cNvPicPr>
            <a:picLocks noChangeAspect="1"/>
          </p:cNvPicPr>
          <p:nvPr/>
        </p:nvPicPr>
        <p:blipFill>
          <a:blip r:embed="rId6"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065755" y="934189"/>
            <a:ext cx="379809" cy="333147"/>
          </a:xfrm>
          <a:prstGeom prst="rect">
            <a:avLst/>
          </a:prstGeom>
          <a:solidFill>
            <a:schemeClr val="accent1">
              <a:lumMod val="60000"/>
              <a:lumOff val="40000"/>
            </a:schemeClr>
          </a:solidFill>
        </p:spPr>
      </p:pic>
      <p:pic>
        <p:nvPicPr>
          <p:cNvPr id="10" name="Picture 10">
            <a:extLst>
              <a:ext uri="{FF2B5EF4-FFF2-40B4-BE49-F238E27FC236}">
                <a16:creationId xmlns:a16="http://schemas.microsoft.com/office/drawing/2014/main" id="{8AEEC91F-D0C2-4260-ACF9-7B47F7FDD9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890" y="3011802"/>
            <a:ext cx="412735" cy="284680"/>
          </a:xfrm>
          <a:prstGeom prst="rect">
            <a:avLst/>
          </a:prstGeom>
          <a:solidFill>
            <a:schemeClr val="accent1">
              <a:lumMod val="75000"/>
            </a:schemeClr>
          </a:solidFill>
        </p:spPr>
      </p:pic>
      <p:pic>
        <p:nvPicPr>
          <p:cNvPr id="11" name="Picture 16">
            <a:extLst>
              <a:ext uri="{FF2B5EF4-FFF2-40B4-BE49-F238E27FC236}">
                <a16:creationId xmlns:a16="http://schemas.microsoft.com/office/drawing/2014/main" id="{56CFB9C3-A548-4958-AB62-31BAAF6DADA5}"/>
              </a:ext>
            </a:extLst>
          </p:cNvPr>
          <p:cNvPicPr>
            <a:picLocks noChangeAspect="1"/>
          </p:cNvPicPr>
          <p:nvPr/>
        </p:nvPicPr>
        <p:blipFill>
          <a:blip r:embed="rId8" cstate="print">
            <a:biLevel thresh="25000"/>
            <a:extLst>
              <a:ext uri="{28A0092B-C50C-407E-A947-70E740481C1C}">
                <a14:useLocalDpi xmlns:a14="http://schemas.microsoft.com/office/drawing/2010/main" val="0"/>
              </a:ext>
            </a:extLst>
          </a:blip>
          <a:stretch>
            <a:fillRect/>
          </a:stretch>
        </p:blipFill>
        <p:spPr>
          <a:xfrm>
            <a:off x="5574" y="3521563"/>
            <a:ext cx="379809" cy="288894"/>
          </a:xfrm>
          <a:prstGeom prst="rect">
            <a:avLst/>
          </a:prstGeom>
          <a:solidFill>
            <a:schemeClr val="accent1">
              <a:lumMod val="75000"/>
            </a:schemeClr>
          </a:solidFill>
        </p:spPr>
      </p:pic>
      <p:pic>
        <p:nvPicPr>
          <p:cNvPr id="12" name="Picture 11">
            <a:extLst>
              <a:ext uri="{FF2B5EF4-FFF2-40B4-BE49-F238E27FC236}">
                <a16:creationId xmlns:a16="http://schemas.microsoft.com/office/drawing/2014/main" id="{CC861180-FAB3-4FAE-A9D5-C5F5883768E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085938" y="1723159"/>
            <a:ext cx="356445" cy="277117"/>
          </a:xfrm>
          <a:prstGeom prst="rect">
            <a:avLst/>
          </a:prstGeom>
          <a:solidFill>
            <a:schemeClr val="accent1">
              <a:lumMod val="75000"/>
            </a:schemeClr>
          </a:solidFill>
        </p:spPr>
      </p:pic>
      <p:pic>
        <p:nvPicPr>
          <p:cNvPr id="14" name="Picture 4">
            <a:extLst>
              <a:ext uri="{FF2B5EF4-FFF2-40B4-BE49-F238E27FC236}">
                <a16:creationId xmlns:a16="http://schemas.microsoft.com/office/drawing/2014/main" id="{5F831511-7C9A-404A-A938-725F04363C36}"/>
              </a:ext>
            </a:extLst>
          </p:cNvPr>
          <p:cNvPicPr>
            <a:picLocks noChangeAspect="1"/>
          </p:cNvPicPr>
          <p:nvPr/>
        </p:nvPicPr>
        <p:blipFill>
          <a:blip r:embed="rId10"/>
          <a:stretch>
            <a:fillRect/>
          </a:stretch>
        </p:blipFill>
        <p:spPr>
          <a:xfrm>
            <a:off x="4070621" y="2249913"/>
            <a:ext cx="390393" cy="274344"/>
          </a:xfrm>
          <a:prstGeom prst="rect">
            <a:avLst/>
          </a:prstGeom>
        </p:spPr>
      </p:pic>
      <p:pic>
        <p:nvPicPr>
          <p:cNvPr id="15" name="Рисунок 14" descr="✍️"/>
          <p:cNvPicPr/>
          <p:nvPr/>
        </p:nvPicPr>
        <p:blipFill>
          <a:blip r:embed="rId11">
            <a:extLst>
              <a:ext uri="{28A0092B-C50C-407E-A947-70E740481C1C}">
                <a14:useLocalDpi xmlns:a14="http://schemas.microsoft.com/office/drawing/2010/main" val="0"/>
              </a:ext>
            </a:extLst>
          </a:blip>
          <a:srcRect/>
          <a:stretch>
            <a:fillRect/>
          </a:stretch>
        </p:blipFill>
        <p:spPr bwMode="auto">
          <a:xfrm>
            <a:off x="4036701" y="4104496"/>
            <a:ext cx="402770" cy="347137"/>
          </a:xfrm>
          <a:prstGeom prst="rect">
            <a:avLst/>
          </a:prstGeom>
          <a:solidFill>
            <a:schemeClr val="accent1">
              <a:lumMod val="75000"/>
            </a:schemeClr>
          </a:solidFill>
          <a:ln>
            <a:noFill/>
          </a:ln>
        </p:spPr>
      </p:pic>
      <p:pic>
        <p:nvPicPr>
          <p:cNvPr id="1026" name="Рисунок 23" descr="Описание: 📋"/>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75" y="3175"/>
            <a:ext cx="155575"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descr="📜">
            <a:extLst>
              <a:ext uri="{FF2B5EF4-FFF2-40B4-BE49-F238E27FC236}">
                <a16:creationId xmlns:a16="http://schemas.microsoft.com/office/drawing/2014/main" id="{CD61219B-473B-4067-AF18-540E8905EDB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44808" y="3063280"/>
            <a:ext cx="400756" cy="327378"/>
          </a:xfrm>
          <a:prstGeom prst="rect">
            <a:avLst/>
          </a:prstGeom>
          <a:solidFill>
            <a:schemeClr val="accent1">
              <a:lumMod val="75000"/>
            </a:schemeClr>
          </a:solidFill>
        </p:spPr>
      </p:pic>
      <p:pic>
        <p:nvPicPr>
          <p:cNvPr id="13" name="Picture 12">
            <a:extLst>
              <a:ext uri="{FF2B5EF4-FFF2-40B4-BE49-F238E27FC236}">
                <a16:creationId xmlns:a16="http://schemas.microsoft.com/office/drawing/2014/main" id="{ADF09A33-6C10-4601-B125-13FC66A61D0E}"/>
              </a:ext>
            </a:extLst>
          </p:cNvPr>
          <p:cNvPicPr>
            <a:picLocks noChangeAspect="1"/>
          </p:cNvPicPr>
          <p:nvPr/>
        </p:nvPicPr>
        <p:blipFill>
          <a:blip r:embed="rId14"/>
          <a:stretch>
            <a:fillRect/>
          </a:stretch>
        </p:blipFill>
        <p:spPr>
          <a:xfrm>
            <a:off x="4036701" y="497211"/>
            <a:ext cx="402371" cy="329213"/>
          </a:xfrm>
          <a:prstGeom prst="rect">
            <a:avLst/>
          </a:prstGeom>
        </p:spPr>
      </p:pic>
      <p:pic>
        <p:nvPicPr>
          <p:cNvPr id="17" name="Picture 16">
            <a:extLst>
              <a:ext uri="{FF2B5EF4-FFF2-40B4-BE49-F238E27FC236}">
                <a16:creationId xmlns:a16="http://schemas.microsoft.com/office/drawing/2014/main" id="{4201D0AF-11C1-492B-9CF8-D8C731314DB5}"/>
              </a:ext>
            </a:extLst>
          </p:cNvPr>
          <p:cNvPicPr>
            <a:picLocks noChangeAspect="1"/>
          </p:cNvPicPr>
          <p:nvPr/>
        </p:nvPicPr>
        <p:blipFill>
          <a:blip r:embed="rId15"/>
          <a:stretch>
            <a:fillRect/>
          </a:stretch>
        </p:blipFill>
        <p:spPr>
          <a:xfrm>
            <a:off x="4057054" y="2646116"/>
            <a:ext cx="390178" cy="274344"/>
          </a:xfrm>
          <a:prstGeom prst="rect">
            <a:avLst/>
          </a:prstGeom>
        </p:spPr>
      </p:pic>
      <p:pic>
        <p:nvPicPr>
          <p:cNvPr id="18" name="Picture 17">
            <a:extLst>
              <a:ext uri="{FF2B5EF4-FFF2-40B4-BE49-F238E27FC236}">
                <a16:creationId xmlns:a16="http://schemas.microsoft.com/office/drawing/2014/main" id="{9E5AEF8F-7D32-425A-B492-62FFC7DA73F3}"/>
              </a:ext>
            </a:extLst>
          </p:cNvPr>
          <p:cNvPicPr>
            <a:picLocks noChangeAspect="1"/>
          </p:cNvPicPr>
          <p:nvPr/>
        </p:nvPicPr>
        <p:blipFill>
          <a:blip r:embed="rId16"/>
          <a:stretch>
            <a:fillRect/>
          </a:stretch>
        </p:blipFill>
        <p:spPr>
          <a:xfrm>
            <a:off x="23860" y="4151614"/>
            <a:ext cx="377985" cy="286537"/>
          </a:xfrm>
          <a:prstGeom prst="rect">
            <a:avLst/>
          </a:prstGeom>
        </p:spPr>
      </p:pic>
      <p:pic>
        <p:nvPicPr>
          <p:cNvPr id="19" name="Picture 18">
            <a:extLst>
              <a:ext uri="{FF2B5EF4-FFF2-40B4-BE49-F238E27FC236}">
                <a16:creationId xmlns:a16="http://schemas.microsoft.com/office/drawing/2014/main" id="{1D9D5342-B51B-4B83-952D-DAC73723CBD2}"/>
              </a:ext>
            </a:extLst>
          </p:cNvPr>
          <p:cNvPicPr>
            <a:picLocks noChangeAspect="1"/>
          </p:cNvPicPr>
          <p:nvPr/>
        </p:nvPicPr>
        <p:blipFill>
          <a:blip r:embed="rId17"/>
          <a:stretch>
            <a:fillRect/>
          </a:stretch>
        </p:blipFill>
        <p:spPr>
          <a:xfrm>
            <a:off x="4062974" y="3429981"/>
            <a:ext cx="402371" cy="347502"/>
          </a:xfrm>
          <a:prstGeom prst="rect">
            <a:avLst/>
          </a:prstGeom>
        </p:spPr>
      </p:pic>
      <p:pic>
        <p:nvPicPr>
          <p:cNvPr id="20" name="Picture 19">
            <a:extLst>
              <a:ext uri="{FF2B5EF4-FFF2-40B4-BE49-F238E27FC236}">
                <a16:creationId xmlns:a16="http://schemas.microsoft.com/office/drawing/2014/main" id="{87F6A832-4528-47A9-9633-947B634976EC}"/>
              </a:ext>
            </a:extLst>
          </p:cNvPr>
          <p:cNvPicPr>
            <a:picLocks noChangeAspect="1"/>
          </p:cNvPicPr>
          <p:nvPr/>
        </p:nvPicPr>
        <p:blipFill>
          <a:blip r:embed="rId18"/>
          <a:stretch>
            <a:fillRect/>
          </a:stretch>
        </p:blipFill>
        <p:spPr>
          <a:xfrm>
            <a:off x="4077701" y="1351387"/>
            <a:ext cx="377985" cy="317019"/>
          </a:xfrm>
          <a:prstGeom prst="rect">
            <a:avLst/>
          </a:prstGeom>
        </p:spPr>
      </p:pic>
      <p:pic>
        <p:nvPicPr>
          <p:cNvPr id="22" name="Picture 14" descr="📜">
            <a:extLst>
              <a:ext uri="{FF2B5EF4-FFF2-40B4-BE49-F238E27FC236}">
                <a16:creationId xmlns:a16="http://schemas.microsoft.com/office/drawing/2014/main" id="{CD61219B-473B-4067-AF18-540E8905EDB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38316" y="3777118"/>
            <a:ext cx="400756" cy="327378"/>
          </a:xfrm>
          <a:prstGeom prst="rect">
            <a:avLst/>
          </a:prstGeom>
          <a:solidFill>
            <a:schemeClr val="accent1">
              <a:lumMod val="75000"/>
            </a:schemeClr>
          </a:solidFill>
        </p:spPr>
      </p:pic>
    </p:spTree>
    <p:extLst>
      <p:ext uri="{BB962C8B-B14F-4D97-AF65-F5344CB8AC3E}">
        <p14:creationId xmlns:p14="http://schemas.microsoft.com/office/powerpoint/2010/main" val="3332014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8D74999-DD1A-4D6A-B43F-B0E0B3717A90}"/>
              </a:ext>
            </a:extLst>
          </p:cNvPr>
          <p:cNvSpPr>
            <a:spLocks noGrp="1"/>
          </p:cNvSpPr>
          <p:nvPr>
            <p:ph sz="quarter" idx="4"/>
          </p:nvPr>
        </p:nvSpPr>
        <p:spPr>
          <a:xfrm>
            <a:off x="750148" y="588818"/>
            <a:ext cx="6961908" cy="3844635"/>
          </a:xfrm>
          <a:solidFill>
            <a:schemeClr val="tx2">
              <a:lumMod val="20000"/>
              <a:lumOff val="80000"/>
            </a:schemeClr>
          </a:solidFill>
        </p:spPr>
        <p:txBody>
          <a:bodyPr>
            <a:normAutofit fontScale="25000" lnSpcReduction="20000"/>
          </a:bodyPr>
          <a:lstStyle/>
          <a:p>
            <a:pPr marL="0" indent="0" algn="just">
              <a:lnSpc>
                <a:spcPct val="170000"/>
              </a:lnSpc>
              <a:buNone/>
            </a:pPr>
            <a:r>
              <a:rPr lang="ka-GE" sz="4400" dirty="0">
                <a:latin typeface="BPG 2017 DejaVu Sans" panose="020B0603030804020204" pitchFamily="34" charset="0"/>
              </a:rPr>
              <a:t>ახალგაზრდა (29 წლის ასაკის ჩათვლით) სუბიექტის  (ქალის)  მიერ ბიზნესის დაწყება/გაფართოებას;</a:t>
            </a:r>
          </a:p>
          <a:p>
            <a:pPr algn="just">
              <a:lnSpc>
                <a:spcPct val="170000"/>
              </a:lnSpc>
              <a:buFont typeface="Wingdings" pitchFamily="2" charset="2"/>
              <a:buChar char="q"/>
            </a:pPr>
            <a:r>
              <a:rPr lang="ka-GE" sz="4400" dirty="0"/>
              <a:t>მარტოხელა სტატუსის მქონე მშობლის (დედის) მიერ ბიზნესის დაწყება/გაფართოებას;</a:t>
            </a:r>
          </a:p>
          <a:p>
            <a:pPr algn="just">
              <a:lnSpc>
                <a:spcPct val="170000"/>
              </a:lnSpc>
              <a:buFont typeface="Wingdings" pitchFamily="2" charset="2"/>
              <a:buChar char="q"/>
            </a:pPr>
            <a:r>
              <a:rPr lang="ka-GE" sz="4400" dirty="0">
                <a:latin typeface="BPG 2017 DejaVu Sans" panose="020B0603030804020204" pitchFamily="34" charset="0"/>
              </a:rPr>
              <a:t>მრავალშვილიანი სტატუსის მქონე მშობლის</a:t>
            </a:r>
            <a:r>
              <a:rPr lang="en-US" sz="4400" dirty="0">
                <a:latin typeface="BPG 2017 DejaVu Sans" panose="020B0603030804020204" pitchFamily="34" charset="0"/>
              </a:rPr>
              <a:t> </a:t>
            </a:r>
            <a:r>
              <a:rPr lang="ka-GE" sz="4400" dirty="0"/>
              <a:t>(დედის, რომელსაც ოთხი ან მეტი 18 წლამდე შვილი ჰყავს)</a:t>
            </a:r>
            <a:r>
              <a:rPr lang="ka-GE" sz="4400" dirty="0">
                <a:latin typeface="BPG 2017 DejaVu Sans" panose="020B0603030804020204" pitchFamily="34" charset="0"/>
              </a:rPr>
              <a:t> მიერ ბიზნესის დაწყება/გაფართოებას;</a:t>
            </a:r>
          </a:p>
          <a:p>
            <a:pPr algn="just">
              <a:lnSpc>
                <a:spcPct val="170000"/>
              </a:lnSpc>
              <a:buFont typeface="Wingdings" pitchFamily="2" charset="2"/>
              <a:buChar char="q"/>
            </a:pPr>
            <a:r>
              <a:rPr lang="ka-GE" sz="4400" dirty="0">
                <a:latin typeface="BPG 2017 DejaVu Sans" panose="020B0603030804020204" pitchFamily="34" charset="0"/>
              </a:rPr>
              <a:t>შეზღუდული შესაძლებლობის მქონე პირის ქალის ( შემდგომში შშმ პირი) მიერ ბიზნესის დაწყება/გაფართოებას;</a:t>
            </a:r>
          </a:p>
          <a:p>
            <a:pPr algn="just">
              <a:lnSpc>
                <a:spcPct val="170000"/>
              </a:lnSpc>
              <a:buFont typeface="Wingdings" pitchFamily="2" charset="2"/>
              <a:buChar char="q"/>
            </a:pPr>
            <a:r>
              <a:rPr lang="ka-GE" sz="4400" dirty="0">
                <a:latin typeface="BPG 2017 DejaVu Sans" panose="020B0603030804020204" pitchFamily="34" charset="0"/>
              </a:rPr>
              <a:t>ძალადობის მსხვერპლი ქალის მიერ ბიზნესის დაწყება/გაფართოებას;</a:t>
            </a:r>
          </a:p>
          <a:p>
            <a:pPr lvl="0" algn="just">
              <a:buFont typeface="Wingdings" pitchFamily="2" charset="2"/>
              <a:buChar char="q"/>
            </a:pPr>
            <a:r>
              <a:rPr lang="ka-GE" sz="4400" dirty="0"/>
              <a:t>საარსებო შემწეობის მიმღები ოჯახის წევრის  ქალის, რომელთა სარეიტინგო ქულა არ აღემატება 120 000-ს, ბიზნესის დაწყება/გაფართოებას;</a:t>
            </a:r>
          </a:p>
          <a:p>
            <a:pPr marL="0" lvl="0" indent="0" algn="just">
              <a:buNone/>
            </a:pPr>
            <a:endParaRPr lang="ka-GE" sz="4400" dirty="0"/>
          </a:p>
          <a:p>
            <a:pPr lvl="0">
              <a:buFont typeface="Wingdings" pitchFamily="2" charset="2"/>
              <a:buChar char="q"/>
            </a:pPr>
            <a:r>
              <a:rPr lang="ka-GE" sz="4400" dirty="0"/>
              <a:t>ომის ვეტერნის ოჯახის წევრის (მეუღლე, შვილი) </a:t>
            </a:r>
            <a:r>
              <a:rPr lang="ka-GE" sz="4400" dirty="0">
                <a:latin typeface="BPG 2017 DejaVu Sans" panose="020B0603030804020204" pitchFamily="34" charset="0"/>
              </a:rPr>
              <a:t>ბიზნესის დაწყება/გაფართოებას.</a:t>
            </a:r>
          </a:p>
          <a:p>
            <a:pPr marL="0" lvl="0" indent="0">
              <a:buNone/>
            </a:pPr>
            <a:endParaRPr lang="ka-GE" sz="4400" dirty="0"/>
          </a:p>
          <a:p>
            <a:pPr marL="0" indent="0">
              <a:buNone/>
            </a:pPr>
            <a:endParaRPr lang="ka-GE" sz="2000" dirty="0">
              <a:solidFill>
                <a:srgbClr val="FF0000"/>
              </a:solidFill>
              <a:latin typeface="BPG 2017 DejaVu Sans" panose="020B0603030804020204" pitchFamily="34" charset="0"/>
            </a:endParaRPr>
          </a:p>
          <a:p>
            <a:pPr marL="0" indent="0">
              <a:buNone/>
            </a:pPr>
            <a:endParaRPr lang="ka-GE" sz="2000" dirty="0">
              <a:solidFill>
                <a:srgbClr val="002060"/>
              </a:solidFill>
            </a:endParaRPr>
          </a:p>
          <a:p>
            <a:pPr marL="0" indent="0">
              <a:buNone/>
            </a:pPr>
            <a:endParaRPr lang="ka-GE" sz="2000" dirty="0">
              <a:solidFill>
                <a:srgbClr val="002060"/>
              </a:solidFill>
            </a:endParaRPr>
          </a:p>
          <a:p>
            <a:pPr marL="0" indent="0">
              <a:buNone/>
            </a:pPr>
            <a:endParaRPr lang="ka-GE" sz="2000" dirty="0">
              <a:solidFill>
                <a:srgbClr val="002060"/>
              </a:solidFill>
              <a:latin typeface="BPG 2017 DejaVu Sans" panose="020B0603030804020204" pitchFamily="34" charset="0"/>
            </a:endParaRPr>
          </a:p>
          <a:p>
            <a:pPr marL="0" indent="0">
              <a:buNone/>
            </a:pPr>
            <a:endParaRPr lang="ka-GE" sz="2000" dirty="0">
              <a:solidFill>
                <a:srgbClr val="002060"/>
              </a:solidFill>
              <a:latin typeface="BPG 2017 DejaVu Sans" panose="020B0603030804020204" pitchFamily="34" charset="0"/>
            </a:endParaRPr>
          </a:p>
          <a:p>
            <a:pPr marL="0" indent="0">
              <a:buNone/>
            </a:pPr>
            <a:endParaRPr lang="ka-GE" dirty="0"/>
          </a:p>
        </p:txBody>
      </p:sp>
      <p:sp>
        <p:nvSpPr>
          <p:cNvPr id="10" name="Text Placeholder 9">
            <a:extLst>
              <a:ext uri="{FF2B5EF4-FFF2-40B4-BE49-F238E27FC236}">
                <a16:creationId xmlns:a16="http://schemas.microsoft.com/office/drawing/2014/main" id="{D2D9B9F1-232E-447A-994A-74704CEA617B}"/>
              </a:ext>
            </a:extLst>
          </p:cNvPr>
          <p:cNvSpPr>
            <a:spLocks noGrp="1"/>
          </p:cNvSpPr>
          <p:nvPr>
            <p:ph type="body" sz="quarter" idx="3"/>
          </p:nvPr>
        </p:nvSpPr>
        <p:spPr>
          <a:xfrm>
            <a:off x="1952664" y="69273"/>
            <a:ext cx="4370062" cy="405953"/>
          </a:xfrm>
          <a:prstGeom prst="rect">
            <a:avLst/>
          </a:prstGeom>
          <a:solidFill>
            <a:schemeClr val="accent1">
              <a:lumMod val="50000"/>
            </a:schemeClr>
          </a:solidFill>
          <a:ln w="12700" cap="flat" cmpd="sng" algn="ctr">
            <a:noFill/>
            <a:prstDash val="solid"/>
            <a:miter lim="800000"/>
          </a:ln>
          <a:effectLst/>
        </p:spPr>
        <p:txBody>
          <a:bodyPr rtlCol="0" anchor="ctr">
            <a:noAutofit/>
          </a:bodyPr>
          <a:lstStyle/>
          <a:p>
            <a:pPr algn="ctr"/>
            <a:r>
              <a:rPr lang="ka-GE" sz="1400" b="1" dirty="0">
                <a:solidFill>
                  <a:srgbClr val="FFFFFF"/>
                </a:solidFill>
                <a:latin typeface="BPG Nino Mtavruli" panose="02000506000000020004" pitchFamily="2" charset="0"/>
              </a:rPr>
              <a:t>უპირატესობა ენიჭება (პრიორიტეტული კონკურსანტები)</a:t>
            </a:r>
          </a:p>
        </p:txBody>
      </p:sp>
      <p:pic>
        <p:nvPicPr>
          <p:cNvPr id="12" name="Picture 11">
            <a:extLst>
              <a:ext uri="{FF2B5EF4-FFF2-40B4-BE49-F238E27FC236}">
                <a16:creationId xmlns:a16="http://schemas.microsoft.com/office/drawing/2014/main" id="{CC861180-FAB3-4FAE-A9D5-C5F5883768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9167" y="686701"/>
            <a:ext cx="369876" cy="277117"/>
          </a:xfrm>
          <a:prstGeom prst="rect">
            <a:avLst/>
          </a:prstGeom>
          <a:solidFill>
            <a:schemeClr val="accent1">
              <a:lumMod val="75000"/>
            </a:schemeClr>
          </a:solidFill>
        </p:spPr>
      </p:pic>
      <p:pic>
        <p:nvPicPr>
          <p:cNvPr id="13" name="Picture 12">
            <a:extLst>
              <a:ext uri="{FF2B5EF4-FFF2-40B4-BE49-F238E27FC236}">
                <a16:creationId xmlns:a16="http://schemas.microsoft.com/office/drawing/2014/main" id="{822F5F91-1DDC-4418-A00F-C6D6834D2E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8931" y="1106796"/>
            <a:ext cx="402824" cy="277117"/>
          </a:xfrm>
          <a:prstGeom prst="rect">
            <a:avLst/>
          </a:prstGeom>
          <a:solidFill>
            <a:schemeClr val="accent1">
              <a:lumMod val="75000"/>
            </a:schemeClr>
          </a:solidFill>
        </p:spPr>
      </p:pic>
      <p:pic>
        <p:nvPicPr>
          <p:cNvPr id="14" name="Picture 13">
            <a:extLst>
              <a:ext uri="{FF2B5EF4-FFF2-40B4-BE49-F238E27FC236}">
                <a16:creationId xmlns:a16="http://schemas.microsoft.com/office/drawing/2014/main" id="{D82749D2-D662-4DE7-89E4-B21306073E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9383" y="1493084"/>
            <a:ext cx="381919" cy="277117"/>
          </a:xfrm>
          <a:prstGeom prst="rect">
            <a:avLst/>
          </a:prstGeom>
          <a:solidFill>
            <a:schemeClr val="accent1">
              <a:lumMod val="75000"/>
            </a:schemeClr>
          </a:solidFill>
        </p:spPr>
      </p:pic>
      <p:pic>
        <p:nvPicPr>
          <p:cNvPr id="15" name="Picture 14">
            <a:extLst>
              <a:ext uri="{FF2B5EF4-FFF2-40B4-BE49-F238E27FC236}">
                <a16:creationId xmlns:a16="http://schemas.microsoft.com/office/drawing/2014/main" id="{D7F25844-BC5C-45C3-9713-C88660FFEB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24" y="1940240"/>
            <a:ext cx="405895" cy="277117"/>
          </a:xfrm>
          <a:prstGeom prst="rect">
            <a:avLst/>
          </a:prstGeom>
          <a:solidFill>
            <a:schemeClr val="accent1">
              <a:lumMod val="75000"/>
            </a:schemeClr>
          </a:solidFill>
        </p:spPr>
      </p:pic>
      <p:pic>
        <p:nvPicPr>
          <p:cNvPr id="16" name="Picture 15">
            <a:extLst>
              <a:ext uri="{FF2B5EF4-FFF2-40B4-BE49-F238E27FC236}">
                <a16:creationId xmlns:a16="http://schemas.microsoft.com/office/drawing/2014/main" id="{2BFAE652-9231-4BED-8D4D-C2E72A38BB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9167" y="2511135"/>
            <a:ext cx="381919" cy="277117"/>
          </a:xfrm>
          <a:prstGeom prst="rect">
            <a:avLst/>
          </a:prstGeom>
          <a:solidFill>
            <a:schemeClr val="accent1">
              <a:lumMod val="75000"/>
            </a:schemeClr>
          </a:solidFill>
        </p:spPr>
      </p:pic>
      <p:pic>
        <p:nvPicPr>
          <p:cNvPr id="17" name="Picture 16">
            <a:extLst>
              <a:ext uri="{FF2B5EF4-FFF2-40B4-BE49-F238E27FC236}">
                <a16:creationId xmlns:a16="http://schemas.microsoft.com/office/drawing/2014/main" id="{C857DBB5-7DE5-4164-9C65-7E6ED219DA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9167" y="2897423"/>
            <a:ext cx="403391" cy="307879"/>
          </a:xfrm>
          <a:prstGeom prst="rect">
            <a:avLst/>
          </a:prstGeom>
          <a:solidFill>
            <a:schemeClr val="accent1">
              <a:lumMod val="75000"/>
            </a:schemeClr>
          </a:solidFill>
        </p:spPr>
      </p:pic>
      <p:pic>
        <p:nvPicPr>
          <p:cNvPr id="5" name="Picture 4">
            <a:extLst>
              <a:ext uri="{FF2B5EF4-FFF2-40B4-BE49-F238E27FC236}">
                <a16:creationId xmlns:a16="http://schemas.microsoft.com/office/drawing/2014/main" id="{5F831511-7C9A-404A-A938-725F04363C36}"/>
              </a:ext>
            </a:extLst>
          </p:cNvPr>
          <p:cNvPicPr>
            <a:picLocks noChangeAspect="1"/>
          </p:cNvPicPr>
          <p:nvPr/>
        </p:nvPicPr>
        <p:blipFill>
          <a:blip r:embed="rId6"/>
          <a:stretch>
            <a:fillRect/>
          </a:stretch>
        </p:blipFill>
        <p:spPr>
          <a:xfrm>
            <a:off x="209167" y="3344579"/>
            <a:ext cx="390393" cy="274344"/>
          </a:xfrm>
          <a:prstGeom prst="rect">
            <a:avLst/>
          </a:prstGeom>
        </p:spPr>
      </p:pic>
      <p:graphicFrame>
        <p:nvGraphicFramePr>
          <p:cNvPr id="18" name="Таблица 17"/>
          <p:cNvGraphicFramePr>
            <a:graphicFrameLocks noGrp="1"/>
          </p:cNvGraphicFramePr>
          <p:nvPr>
            <p:extLst>
              <p:ext uri="{D42A27DB-BD31-4B8C-83A1-F6EECF244321}">
                <p14:modId xmlns:p14="http://schemas.microsoft.com/office/powerpoint/2010/main" val="3288584608"/>
              </p:ext>
            </p:extLst>
          </p:nvPr>
        </p:nvGraphicFramePr>
        <p:xfrm>
          <a:off x="755074" y="3920836"/>
          <a:ext cx="6851071" cy="526473"/>
        </p:xfrm>
        <a:graphic>
          <a:graphicData uri="http://schemas.openxmlformats.org/drawingml/2006/table">
            <a:tbl>
              <a:tblPr firstRow="1" bandRow="1">
                <a:tableStyleId>{5C22544A-7EE6-4342-B048-85BDC9FD1C3A}</a:tableStyleId>
              </a:tblPr>
              <a:tblGrid>
                <a:gridCol w="6851071">
                  <a:extLst>
                    <a:ext uri="{9D8B030D-6E8A-4147-A177-3AD203B41FA5}">
                      <a16:colId xmlns:a16="http://schemas.microsoft.com/office/drawing/2014/main" val="20000"/>
                    </a:ext>
                  </a:extLst>
                </a:gridCol>
              </a:tblGrid>
              <a:tr h="526473">
                <a:tc>
                  <a:txBody>
                    <a:bodyPr/>
                    <a:lstStyle/>
                    <a:p>
                      <a:pPr marL="0" lvl="0" indent="0" algn="just">
                        <a:buNone/>
                      </a:pPr>
                      <a:r>
                        <a:rPr lang="ka-GE" sz="1200" b="0" dirty="0">
                          <a:solidFill>
                            <a:schemeClr val="tx1"/>
                          </a:solidFill>
                        </a:rPr>
                        <a:t>აღნიშნული კატეგორიის  პირმა უნდა წარმოადგინოს  შესაბამისი დამადასტურებელი დოკუმენტი, დანართის სახით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4450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12141</TotalTime>
  <Words>971</Words>
  <Application>Microsoft Office PowerPoint</Application>
  <PresentationFormat>Произвольный</PresentationFormat>
  <Paragraphs>175</Paragraphs>
  <Slides>16</Slides>
  <Notes>1</Notes>
  <HiddenSlides>0</HiddenSlides>
  <MMClips>0</MMClips>
  <ScaleCrop>false</ScaleCrop>
  <HeadingPairs>
    <vt:vector size="6" baseType="variant">
      <vt:variant>
        <vt:lpstr>Использованные шрифты</vt:lpstr>
      </vt:variant>
      <vt:variant>
        <vt:i4>12</vt:i4>
      </vt:variant>
      <vt:variant>
        <vt:lpstr>Тема</vt:lpstr>
      </vt:variant>
      <vt:variant>
        <vt:i4>1</vt:i4>
      </vt:variant>
      <vt:variant>
        <vt:lpstr>Заголовки слайдов</vt:lpstr>
      </vt:variant>
      <vt:variant>
        <vt:i4>16</vt:i4>
      </vt:variant>
    </vt:vector>
  </HeadingPairs>
  <TitlesOfParts>
    <vt:vector size="29" baseType="lpstr">
      <vt:lpstr>Arial</vt:lpstr>
      <vt:lpstr>BPG 2017 DejaVu Sans</vt:lpstr>
      <vt:lpstr>BPG Nino Mtavruli</vt:lpstr>
      <vt:lpstr>Calibri</vt:lpstr>
      <vt:lpstr>Calibri Light</vt:lpstr>
      <vt:lpstr>DejaVu Sans Condensed</vt:lpstr>
      <vt:lpstr>IntroW01-BlackInlineCaps</vt:lpstr>
      <vt:lpstr>Roboto _GEO Mt</vt:lpstr>
      <vt:lpstr>Segoe UI Historic</vt:lpstr>
      <vt:lpstr>Sylfaen</vt:lpstr>
      <vt:lpstr>Times New Roman</vt:lpstr>
      <vt:lpstr>Wingdings</vt:lpstr>
      <vt:lpstr>Office Theme</vt:lpstr>
      <vt:lpstr>პროგრამა: ,,შუახევის მუნიციპალიტეტის თანადაფინანსებით სოფლად მცხოვრები ქალების სოციალურ-ეკონომიკური გაძლიერება“</vt:lpstr>
      <vt:lpstr>                             პროგრამის მიზანი</vt:lpstr>
      <vt:lpstr>პროგრამით მოსარგებლე პირები </vt:lpstr>
      <vt:lpstr>            კონკურსში მონაწილეობა ეზღუდებათ: </vt:lpstr>
      <vt:lpstr>                       პროგრამით გათვალისწინებული დახმარება</vt:lpstr>
      <vt:lpstr>                                 პროგრამის განხორციელების ეტაპები</vt:lpstr>
      <vt:lpstr>პროექტების წარმოდგენა შესაძლებელია </vt:lpstr>
      <vt:lpstr>              პროგრამის თანხით არ დაფინანსდება</vt:lpstr>
      <vt:lpstr>Презентация PowerPoint</vt:lpstr>
      <vt:lpstr>შეფასების კრიტერიუმები</vt:lpstr>
      <vt:lpstr>                            ბიზნეს პროექტის განაცხადის დანართები</vt:lpstr>
      <vt:lpstr>   გამარჯვებული ბენეფიციარის  მიერ    წარმოსადგენი დოკუმენტაცია ხელშეკრულების გაფორმებამდე</vt:lpstr>
      <vt:lpstr>ხელშეკრულების გაფორმების, პროგრამის თანხის ჩარიცხვის შემდეგ ბენეფიციარმა უნდა წარმოადგინოს</vt:lpstr>
      <vt:lpstr>Презентация PowerPoint</vt:lpstr>
      <vt:lpstr>ბიზნეს იდეების მიღება</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Tekla Kipiani</dc:creator>
  <cp:lastModifiedBy>user</cp:lastModifiedBy>
  <cp:revision>738</cp:revision>
  <cp:lastPrinted>2024-04-11T09:49:42Z</cp:lastPrinted>
  <dcterms:created xsi:type="dcterms:W3CDTF">2020-04-30T08:07:39Z</dcterms:created>
  <dcterms:modified xsi:type="dcterms:W3CDTF">2024-07-09T04:08:38Z</dcterms:modified>
</cp:coreProperties>
</file>